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49" r:id="rId3"/>
    <p:sldId id="354" r:id="rId4"/>
    <p:sldId id="350" r:id="rId5"/>
    <p:sldId id="355" r:id="rId6"/>
    <p:sldId id="353" r:id="rId7"/>
    <p:sldId id="345" r:id="rId8"/>
    <p:sldId id="346" r:id="rId9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9D64"/>
    <a:srgbClr val="0033CC"/>
    <a:srgbClr val="66CCFF"/>
    <a:srgbClr val="33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8" autoAdjust="0"/>
    <p:restoredTop sz="91562" autoAdjust="0"/>
  </p:normalViewPr>
  <p:slideViewPr>
    <p:cSldViewPr>
      <p:cViewPr varScale="1">
        <p:scale>
          <a:sx n="72" d="100"/>
          <a:sy n="72" d="100"/>
        </p:scale>
        <p:origin x="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A1C2277-7956-4C5F-A97D-B87C5D02504E}" type="VALUE">
                      <a:rPr lang="en-US" sz="11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8AD772B-7297-4528-98C8-00882CA1D816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54BFD58-ECEC-481D-9B15-4D03E6416F64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6A3B2739-B254-4F62-A175-53EB0AD5180F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296177DE-7DEE-4710-970D-57A9F944BA5D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42C6EA90-B0AC-47CA-B5B5-DFAEC2F50917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14AC9A03-A4AC-4E8C-9F82-48131CEB93E5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EBD85E35-54C7-4106-96C0-DB35FA2FA104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F8BEBB02-D31C-41DE-A2E4-98EC4E0F28B0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Лист1!$B$20:$B$28</c:f>
              <c:numCache>
                <c:formatCode>m/d/yyyy</c:formatCode>
                <c:ptCount val="9"/>
                <c:pt idx="0">
                  <c:v>40544</c:v>
                </c:pt>
                <c:pt idx="1">
                  <c:v>40909</c:v>
                </c:pt>
                <c:pt idx="2">
                  <c:v>41275</c:v>
                </c:pt>
                <c:pt idx="3">
                  <c:v>41640</c:v>
                </c:pt>
                <c:pt idx="4">
                  <c:v>42005</c:v>
                </c:pt>
                <c:pt idx="5">
                  <c:v>42370</c:v>
                </c:pt>
                <c:pt idx="6">
                  <c:v>42736</c:v>
                </c:pt>
                <c:pt idx="7">
                  <c:v>43101</c:v>
                </c:pt>
                <c:pt idx="8">
                  <c:v>43466</c:v>
                </c:pt>
              </c:numCache>
            </c:numRef>
          </c:cat>
          <c:val>
            <c:numRef>
              <c:f>Лист1!$C$20:$C$28</c:f>
              <c:numCache>
                <c:formatCode>General</c:formatCode>
                <c:ptCount val="9"/>
                <c:pt idx="0">
                  <c:v>3.2</c:v>
                </c:pt>
                <c:pt idx="1">
                  <c:v>3.8</c:v>
                </c:pt>
                <c:pt idx="2">
                  <c:v>4.5</c:v>
                </c:pt>
                <c:pt idx="3">
                  <c:v>5.2</c:v>
                </c:pt>
                <c:pt idx="4">
                  <c:v>5.0999999999999996</c:v>
                </c:pt>
                <c:pt idx="5">
                  <c:v>4.9000000000000004</c:v>
                </c:pt>
                <c:pt idx="6">
                  <c:v>4.5</c:v>
                </c:pt>
                <c:pt idx="7">
                  <c:v>4.17</c:v>
                </c:pt>
                <c:pt idx="8">
                  <c:v>4.21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240680"/>
        <c:axId val="222247344"/>
      </c:barChart>
      <c:dateAx>
        <c:axId val="22224068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247344"/>
        <c:crosses val="autoZero"/>
        <c:auto val="1"/>
        <c:lblOffset val="100"/>
        <c:baseTimeUnit val="years"/>
      </c:dateAx>
      <c:valAx>
        <c:axId val="222247344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240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6094625931547319E-2"/>
          <c:y val="8.1467920347428349E-2"/>
          <c:w val="0.9331791476048078"/>
          <c:h val="0.6175645651517036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До года, % годовых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Лист1!$B$2:$B$13</c:f>
              <c:numCache>
                <c:formatCode>mmm\-yy</c:formatCode>
                <c:ptCount val="12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</c:numCache>
            </c:numRef>
          </c:cat>
          <c:val>
            <c:numRef>
              <c:f>Лист1!$C$2:$C$13</c:f>
              <c:numCache>
                <c:formatCode>#\ ##0.00;\-#\ ##0.00;0.00</c:formatCode>
                <c:ptCount val="12"/>
                <c:pt idx="0">
                  <c:v>12.46</c:v>
                </c:pt>
                <c:pt idx="1">
                  <c:v>11.58</c:v>
                </c:pt>
                <c:pt idx="2">
                  <c:v>11.32</c:v>
                </c:pt>
                <c:pt idx="3">
                  <c:v>11.36</c:v>
                </c:pt>
                <c:pt idx="4">
                  <c:v>11.52</c:v>
                </c:pt>
                <c:pt idx="5">
                  <c:v>11.39</c:v>
                </c:pt>
                <c:pt idx="6">
                  <c:v>11.45</c:v>
                </c:pt>
                <c:pt idx="7">
                  <c:v>11.39</c:v>
                </c:pt>
                <c:pt idx="8">
                  <c:v>11.03</c:v>
                </c:pt>
                <c:pt idx="9">
                  <c:v>11.19</c:v>
                </c:pt>
                <c:pt idx="10">
                  <c:v>10.33</c:v>
                </c:pt>
                <c:pt idx="11">
                  <c:v>10.89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Свыше 1 года, % годовых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Лист1!$B$2:$B$13</c:f>
              <c:numCache>
                <c:formatCode>mmm\-yy</c:formatCode>
                <c:ptCount val="12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</c:numCache>
            </c:numRef>
          </c:cat>
          <c:val>
            <c:numRef>
              <c:f>Лист1!$D$2:$D$13</c:f>
              <c:numCache>
                <c:formatCode>#\ ##0.00;\-#\ ##0.00;0.00</c:formatCode>
                <c:ptCount val="12"/>
                <c:pt idx="0">
                  <c:v>11.28</c:v>
                </c:pt>
                <c:pt idx="1">
                  <c:v>10.65</c:v>
                </c:pt>
                <c:pt idx="2">
                  <c:v>10.62</c:v>
                </c:pt>
                <c:pt idx="3">
                  <c:v>10.77</c:v>
                </c:pt>
                <c:pt idx="4">
                  <c:v>9.9499999999999993</c:v>
                </c:pt>
                <c:pt idx="5">
                  <c:v>9.39</c:v>
                </c:pt>
                <c:pt idx="6">
                  <c:v>9.6999999999999993</c:v>
                </c:pt>
                <c:pt idx="7">
                  <c:v>10.210000000000001</c:v>
                </c:pt>
                <c:pt idx="8">
                  <c:v>10.199999999999999</c:v>
                </c:pt>
                <c:pt idx="9">
                  <c:v>10.14</c:v>
                </c:pt>
                <c:pt idx="10">
                  <c:v>9.69</c:v>
                </c:pt>
                <c:pt idx="11">
                  <c:v>10.08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Ключевая ставка Банка России на начало месяца, %</c:v>
                </c:pt>
              </c:strCache>
            </c:strRef>
          </c:tx>
          <c:spPr>
            <a:ln>
              <a:solidFill>
                <a:srgbClr val="13CF4D">
                  <a:alpha val="92000"/>
                </a:srgb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7AED0355-9A75-46E0-86DE-F75F968BD7C5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8171166-336F-45F1-8A47-186420F4DE36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8657CDC-838D-40F8-8B78-173ED853109D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66B740B2-10D5-4C70-AA19-7508D3E5A829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C5823837-4D82-4ABA-9A7E-C059F000A75C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663ACE4B-04ED-4FC2-A352-E2426BFFD522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0BEFE3BA-6EAC-44CB-9749-DA026D1B84ED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26894721-AEEE-4C49-8472-77B5A311FDE8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0C372D66-68DF-4C9B-A12E-DEFB7F44B17B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EA67B8C0-DDB4-4D28-8DC9-E35BD10C1981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CDA12A55-AE7D-4143-AEC5-59F10715AAA4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D4AEB12E-14CB-4FB4-9C61-DC9A9604C94C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Лист1!$B$2:$B$13</c:f>
              <c:numCache>
                <c:formatCode>mmm\-yy</c:formatCode>
                <c:ptCount val="12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</c:numCache>
            </c:numRef>
          </c:cat>
          <c:val>
            <c:numRef>
              <c:f>Лист1!$E$2:$E$13</c:f>
              <c:numCache>
                <c:formatCode>0.00</c:formatCode>
                <c:ptCount val="12"/>
                <c:pt idx="0">
                  <c:v>7.75</c:v>
                </c:pt>
                <c:pt idx="1">
                  <c:v>7.75</c:v>
                </c:pt>
                <c:pt idx="2" formatCode="0.0">
                  <c:v>7.5</c:v>
                </c:pt>
                <c:pt idx="3">
                  <c:v>7.25</c:v>
                </c:pt>
                <c:pt idx="4">
                  <c:v>7.25</c:v>
                </c:pt>
                <c:pt idx="5">
                  <c:v>7.25</c:v>
                </c:pt>
                <c:pt idx="6">
                  <c:v>7.25</c:v>
                </c:pt>
                <c:pt idx="7">
                  <c:v>7.25</c:v>
                </c:pt>
                <c:pt idx="8">
                  <c:v>7.25</c:v>
                </c:pt>
                <c:pt idx="9" formatCode="0.0">
                  <c:v>7.5</c:v>
                </c:pt>
                <c:pt idx="10" formatCode="0.0">
                  <c:v>7.5</c:v>
                </c:pt>
                <c:pt idx="11" formatCode="General">
                  <c:v>7.75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818648"/>
        <c:axId val="224822960"/>
      </c:lineChart>
      <c:dateAx>
        <c:axId val="2248186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24822960"/>
        <c:crossesAt val="7"/>
        <c:auto val="1"/>
        <c:lblOffset val="100"/>
        <c:baseTimeUnit val="months"/>
      </c:dateAx>
      <c:valAx>
        <c:axId val="224822960"/>
        <c:scaling>
          <c:orientation val="minMax"/>
          <c:max val="13"/>
          <c:min val="7"/>
        </c:scaling>
        <c:delete val="0"/>
        <c:axPos val="l"/>
        <c:majorGridlines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24818648"/>
        <c:crosses val="autoZero"/>
        <c:crossBetween val="between"/>
        <c:majorUnit val="1"/>
        <c:minorUnit val="1"/>
      </c:valAx>
    </c:plotArea>
    <c:legend>
      <c:legendPos val="b"/>
      <c:layout>
        <c:manualLayout>
          <c:xMode val="edge"/>
          <c:yMode val="edge"/>
          <c:x val="4.1916983385180004E-2"/>
          <c:y val="0.81371789724722265"/>
          <c:w val="0.89999989965408256"/>
          <c:h val="7.8281010328254422E-2"/>
        </c:manualLayout>
      </c:layout>
      <c:overlay val="1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A5FDE6-7A2B-4A23-AA13-B184C02EBB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774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C5640F9-00B9-4C3A-A7CF-19DDE974DE3D}" type="slidenum">
              <a:rPr lang="ru-RU" altLang="ru-RU" smtClean="0"/>
              <a:pPr>
                <a:spcBef>
                  <a:spcPct val="0"/>
                </a:spcBef>
              </a:pPr>
              <a:t>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58281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C5640F9-00B9-4C3A-A7CF-19DDE974DE3D}" type="slidenum">
              <a:rPr lang="ru-RU" altLang="ru-RU" smtClean="0"/>
              <a:pPr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43880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3F217-6200-48D2-B8CD-A35E9D7C74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979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684E1-7152-4F29-AADE-7ADC17F563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837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81FC2-D07B-4BC9-AC85-58EB8B93E5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280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05CB7-412C-4325-B238-82AF152B86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991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C771D-4067-4E95-A4B6-7B353280E9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782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7EBAC-E10F-4B39-A698-2645B0797A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003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7D8F-28B5-4633-8B63-926522BF50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270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C4688-27D1-44B1-9D1D-0D8450B932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416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AD379-D3FC-451E-965E-6399B6632C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397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E9A08-32BA-45A1-A2DA-346C2000D0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081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9A158-839C-4072-85E3-19AAF7F537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50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F5A16-10BC-4B0E-A59F-C42A410469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832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9D64"/>
            </a:gs>
            <a:gs pos="38000">
              <a:srgbClr val="FFFFFF"/>
            </a:gs>
            <a:gs pos="100000">
              <a:srgbClr val="FFFF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www.fond42.ru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B59B1C4-0818-4D25-9EEE-F6FB9BCDDF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96536" y="1988840"/>
            <a:ext cx="3675062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defRPr/>
            </a:pPr>
            <a:endParaRPr lang="ru-RU" altLang="ru-RU" sz="1100" kern="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6704" y="961273"/>
            <a:ext cx="39727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Кемерово, ул. Красная, 4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+7 (3842) 90-03-35, 90-03-36, 90-03-39</a:t>
            </a:r>
          </a:p>
          <a:p>
            <a:pPr>
              <a:defRPr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www.fond42.ru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18" y="1"/>
            <a:ext cx="2955281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6547" y="193105"/>
            <a:ext cx="48675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Микрокредитная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Государственный фонд поддержки предпринимательства Кемеровской области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67544" y="1988840"/>
            <a:ext cx="8229600" cy="279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3600" b="1" kern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кредитной нагрузки для субъектов малого и среднего бизнеса </a:t>
            </a:r>
          </a:p>
          <a:p>
            <a:r>
              <a:rPr lang="ru-RU" sz="3600" b="1" kern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инструментов государственной поддержки</a:t>
            </a:r>
            <a:endParaRPr lang="ru-RU" sz="3600" b="1" kern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https://puassets.s3.amazonaws.com/wp-content/uploads/2015/10/interest-rate-drop-decline-fall-money-mortgag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18" y="4653136"/>
            <a:ext cx="2829560" cy="19481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altLang="ru-RU" sz="2400" b="1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ТЕНДЕНЦИИ </a:t>
            </a:r>
            <a:br>
              <a:rPr lang="ru-RU" altLang="ru-RU" sz="2400" b="1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КРЕДИТОВАНИИ МСП ПО ИТОГАМ 2018 года</a:t>
            </a:r>
            <a:endParaRPr lang="ru-RU" altLang="ru-RU" sz="2400" b="1" dirty="0">
              <a:solidFill>
                <a:srgbClr val="33339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18" y="1"/>
            <a:ext cx="2955281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876381" y="1821850"/>
            <a:ext cx="1800200" cy="1008112"/>
          </a:xfrm>
          <a:prstGeom prst="ellipse">
            <a:avLst/>
          </a:prstGeom>
          <a:noFill/>
          <a:ln w="50800">
            <a:solidFill>
              <a:srgbClr val="D69D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31809" y="2002740"/>
            <a:ext cx="1501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2016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5,3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трлн.руб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60830" y="1821850"/>
            <a:ext cx="1800200" cy="1008112"/>
          </a:xfrm>
          <a:prstGeom prst="ellipse">
            <a:avLst/>
          </a:prstGeom>
          <a:noFill/>
          <a:ln w="50800">
            <a:solidFill>
              <a:srgbClr val="D69D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88151" y="20027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6,1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трлн.руб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10754" y="1821850"/>
            <a:ext cx="1800200" cy="1008112"/>
          </a:xfrm>
          <a:prstGeom prst="ellipse">
            <a:avLst/>
          </a:prstGeom>
          <a:noFill/>
          <a:ln w="50800">
            <a:solidFill>
              <a:srgbClr val="D69D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889022" y="2002739"/>
            <a:ext cx="144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6,8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трлн.руб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519863"/>
            <a:ext cx="9144000" cy="33178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WWW.FOND42.RU,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3842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90-03-35, 90-03-36, 90-03-39, +7 (3843) 95-00-12 </a:t>
            </a:r>
          </a:p>
          <a:p>
            <a:pPr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6543" y="320838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+ 15,4%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2756965" y="1809301"/>
            <a:ext cx="360040" cy="2401362"/>
          </a:xfrm>
          <a:prstGeom prst="rightBrace">
            <a:avLst>
              <a:gd name="adj1" fmla="val 8333"/>
              <a:gd name="adj2" fmla="val 49532"/>
            </a:avLst>
          </a:prstGeom>
          <a:ln w="38100">
            <a:solidFill>
              <a:srgbClr val="D69D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5211715" y="1820717"/>
            <a:ext cx="360040" cy="2401362"/>
          </a:xfrm>
          <a:prstGeom prst="rightBrace">
            <a:avLst>
              <a:gd name="adj1" fmla="val 8333"/>
              <a:gd name="adj2" fmla="val 49532"/>
            </a:avLst>
          </a:prstGeom>
          <a:ln w="38100">
            <a:solidFill>
              <a:srgbClr val="D69D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975484" y="3241139"/>
            <a:ext cx="995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+ 11,4%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50558" y="1210813"/>
            <a:ext cx="8229600" cy="48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ru-RU" altLang="ru-RU" sz="2000" b="1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КРЕДИТОВАНИЯ МСП</a:t>
            </a:r>
            <a:endParaRPr lang="ru-RU" altLang="ru-RU" sz="2000" b="1" dirty="0">
              <a:solidFill>
                <a:srgbClr val="33339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542292" y="3610471"/>
            <a:ext cx="8229600" cy="48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ru-RU" altLang="ru-RU" sz="2000" b="1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ПОРТФЕЛЯ МСП, </a:t>
            </a:r>
            <a:r>
              <a:rPr lang="ru-RU" altLang="ru-RU" sz="2000" b="1" dirty="0" err="1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трлн.руб</a:t>
            </a:r>
            <a:r>
              <a:rPr lang="ru-RU" altLang="ru-RU" sz="2000" b="1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924006"/>
              </p:ext>
            </p:extLst>
          </p:nvPr>
        </p:nvGraphicFramePr>
        <p:xfrm>
          <a:off x="593444" y="3970015"/>
          <a:ext cx="7743827" cy="257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937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altLang="ru-RU" sz="2400" b="1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ТЕНДЕНЦИИ </a:t>
            </a:r>
            <a:br>
              <a:rPr lang="ru-RU" altLang="ru-RU" sz="2400" b="1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КРЕДИТОВАНИИ МСП ПО ИТОГАМ 2018 года</a:t>
            </a:r>
            <a:endParaRPr lang="ru-RU" altLang="ru-RU" sz="2400" b="1" dirty="0">
              <a:solidFill>
                <a:srgbClr val="33339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18" y="1"/>
            <a:ext cx="2955281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519863"/>
            <a:ext cx="9144000" cy="33178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WWW.FOND42.RU,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3842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90-03-35, 90-03-36, 90-03-39, +7 (3843) 95-00-12 </a:t>
            </a:r>
          </a:p>
          <a:p>
            <a:pPr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457200" y="1511681"/>
            <a:ext cx="8229600" cy="48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ru-RU" altLang="ru-RU" sz="2000" b="1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КРЕДИТОВ ДЛЯ МСП</a:t>
            </a:r>
            <a:endParaRPr lang="ru-RU" altLang="ru-RU" sz="2000" b="1" dirty="0">
              <a:solidFill>
                <a:srgbClr val="33339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553874"/>
              </p:ext>
            </p:extLst>
          </p:nvPr>
        </p:nvGraphicFramePr>
        <p:xfrm>
          <a:off x="457200" y="2086806"/>
          <a:ext cx="8306691" cy="312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120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519863"/>
            <a:ext cx="9144000" cy="33178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WWW.FOND42.RU, </a:t>
            </a:r>
            <a:r>
              <a:rPr lang="ru-RU" dirty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en-US" dirty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</a:t>
            </a:r>
            <a:r>
              <a:rPr lang="ru-RU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3842</a:t>
            </a:r>
            <a:r>
              <a:rPr lang="en-US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90-03-35, 90-03-36, 90-03-39, +7 (3843) 95-00-12 </a:t>
            </a:r>
          </a:p>
          <a:p>
            <a:pPr>
              <a:defRPr/>
            </a:pPr>
            <a:endParaRPr lang="ru-RU" dirty="0">
              <a:solidFill>
                <a:srgbClr val="33339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40487" y="615539"/>
            <a:ext cx="5282510" cy="53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ru-RU" altLang="ru-RU" sz="2600" b="1" kern="0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МИКРОФИНАНСИРОВАНИЕ</a:t>
            </a:r>
          </a:p>
        </p:txBody>
      </p:sp>
      <p:sp>
        <p:nvSpPr>
          <p:cNvPr id="12" name="Объект 1"/>
          <p:cNvSpPr txBox="1">
            <a:spLocks/>
          </p:cNvSpPr>
          <p:nvPr/>
        </p:nvSpPr>
        <p:spPr bwMode="auto">
          <a:xfrm>
            <a:off x="346236" y="1257877"/>
            <a:ext cx="8362950" cy="296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ru-RU" altLang="ru-RU" sz="2800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Процентная ставка по договору – </a:t>
            </a:r>
            <a:r>
              <a:rPr lang="ru-RU" altLang="ru-RU" sz="2800" b="1" kern="0" dirty="0" smtClean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ru-RU" altLang="ru-RU" sz="2400" b="1" kern="0" dirty="0" smtClean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годовых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ru-RU" altLang="ru-RU" sz="2800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Срок предоставления – </a:t>
            </a:r>
            <a:r>
              <a:rPr lang="ru-RU" altLang="ru-RU" sz="2400" b="1" kern="0" dirty="0" smtClean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altLang="ru-RU" sz="2800" b="1" kern="0" dirty="0" smtClean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altLang="ru-RU" sz="2400" b="1" kern="0" dirty="0" smtClean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месяцев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ru-RU" altLang="ru-RU" sz="2800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altLang="ru-RU" sz="2800" kern="0" dirty="0" err="1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микрозайма</a:t>
            </a:r>
            <a:r>
              <a:rPr lang="ru-RU" altLang="ru-RU" sz="2800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eaLnBrk="1" hangingPunct="1">
              <a:spcBef>
                <a:spcPts val="0"/>
              </a:spcBef>
              <a:buFontTx/>
              <a:buChar char="-"/>
            </a:pPr>
            <a:r>
              <a:rPr lang="ru-RU" altLang="ru-RU" sz="2400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для предпринимателей, осуществляющих хозяйственную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400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  деятельность более 6 месяцев</a:t>
            </a:r>
            <a:r>
              <a:rPr lang="ru-RU" altLang="ru-RU" sz="2800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800" b="1" kern="0" dirty="0" smtClean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 5 млн. руб.</a:t>
            </a:r>
          </a:p>
          <a:p>
            <a:pPr marL="0" eaLnBrk="1" hangingPunct="1">
              <a:spcBef>
                <a:spcPts val="0"/>
              </a:spcBef>
              <a:buFontTx/>
              <a:buChar char="-"/>
            </a:pPr>
            <a:r>
              <a:rPr lang="ru-RU" altLang="ru-RU" sz="2400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для начинающих предпринимателей </a:t>
            </a:r>
            <a:r>
              <a:rPr lang="ru-RU" altLang="ru-RU" sz="2800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800" b="1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 300</a:t>
            </a:r>
            <a:r>
              <a:rPr lang="ru-RU" altLang="ru-RU" sz="4000" b="1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ru-RU" altLang="ru-RU" sz="2400" b="1" kern="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altLang="ru-RU" sz="2400" b="1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Комиссия за предоставление </a:t>
            </a:r>
            <a:r>
              <a:rPr lang="ru-RU" altLang="ru-RU" sz="2400" b="1" kern="0" dirty="0" err="1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микрозайма</a:t>
            </a:r>
            <a:r>
              <a:rPr lang="ru-RU" altLang="ru-RU" sz="2400" b="1" kern="0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не взимается</a:t>
            </a:r>
          </a:p>
          <a:p>
            <a:pPr marL="0" eaLnBrk="1" hangingPunct="1">
              <a:spcBef>
                <a:spcPts val="0"/>
              </a:spcBef>
              <a:buFontTx/>
              <a:buChar char="-"/>
            </a:pPr>
            <a:endParaRPr lang="ru-RU" altLang="ru-RU" sz="2800" b="1" kern="0" dirty="0" smtClean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 bwMode="auto">
          <a:xfrm>
            <a:off x="413614" y="4858198"/>
            <a:ext cx="8702698" cy="141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2800" b="1" kern="0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Погашение займа: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2400" kern="0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проценты начисляются на сумму оставшейся задолженности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altLang="ru-RU" sz="2400" kern="0" dirty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2400" kern="0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ндивидуальный график </a:t>
            </a:r>
            <a:endParaRPr lang="ru-RU" altLang="ru-RU" sz="2800" b="1" i="1" kern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ru-RU" altLang="ru-RU" sz="2800" b="1" i="1" kern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i="1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18" y="1"/>
            <a:ext cx="2955281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44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4627" y="189637"/>
            <a:ext cx="6461589" cy="100806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3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ПОРУЧИТЕЛЬСТВО </a:t>
            </a:r>
            <a:br>
              <a:rPr lang="ru-RU" altLang="ru-RU" sz="23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3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23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КРЕДИТАМ ПЕРЕД  БАНКАМИ</a:t>
            </a:r>
            <a:endParaRPr lang="ru-RU" altLang="ru-RU" sz="23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293" y="1197699"/>
            <a:ext cx="8385501" cy="1261370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defRPr/>
            </a:pPr>
            <a:r>
              <a:rPr lang="ru-RU" alt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Поручительство по кредиту</a:t>
            </a:r>
          </a:p>
          <a:p>
            <a:pPr marL="0" eaLnBrk="1" hangingPunct="1">
              <a:spcBef>
                <a:spcPts val="0"/>
              </a:spcBef>
              <a:defRPr/>
            </a:pPr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Поручительство по </a:t>
            </a:r>
            <a:r>
              <a:rPr lang="ru-RU" alt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лизинга</a:t>
            </a:r>
            <a:endParaRPr lang="ru-RU" alt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hangingPunct="1">
              <a:spcBef>
                <a:spcPts val="0"/>
              </a:spcBef>
              <a:defRPr/>
            </a:pPr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Поручительство по </a:t>
            </a:r>
            <a:r>
              <a:rPr lang="ru-RU" alt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банковской гарантии</a:t>
            </a:r>
          </a:p>
          <a:p>
            <a:pPr eaLnBrk="1" hangingPunct="1">
              <a:spcBef>
                <a:spcPts val="800"/>
              </a:spcBef>
              <a:defRPr/>
            </a:pPr>
            <a:endParaRPr lang="ru-RU" alt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defRPr/>
            </a:pPr>
            <a:endParaRPr lang="ru-RU" alt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519863"/>
            <a:ext cx="9144000" cy="33178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WWW.FOND42.RU,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3842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90-03-35, 90-03-36, 90-03-39, +7 (3843) 95-00-12 </a:t>
            </a:r>
          </a:p>
          <a:p>
            <a:pPr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83377" y="2518675"/>
            <a:ext cx="8513231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spcBef>
                <a:spcPts val="500"/>
              </a:spcBef>
              <a:tabLst>
                <a:tab pos="498475" algn="l"/>
              </a:tabLst>
              <a:defRPr/>
            </a:pPr>
            <a:r>
              <a:rPr lang="ru-RU" sz="23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РАЗМЕР ПОРУЧИТЕЛЬСТВА </a:t>
            </a:r>
          </a:p>
        </p:txBody>
      </p:sp>
      <p:sp>
        <p:nvSpPr>
          <p:cNvPr id="9" name="Объект 4"/>
          <p:cNvSpPr txBox="1">
            <a:spLocks/>
          </p:cNvSpPr>
          <p:nvPr/>
        </p:nvSpPr>
        <p:spPr bwMode="auto">
          <a:xfrm>
            <a:off x="74168" y="3032732"/>
            <a:ext cx="8712968" cy="134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FontTx/>
              <a:buNone/>
              <a:tabLst>
                <a:tab pos="498475" algn="l"/>
              </a:tabLst>
              <a:defRPr/>
            </a:pPr>
            <a:r>
              <a:rPr lang="ru-RU" sz="2800" b="1" kern="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2800" kern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  </a:t>
            </a:r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суммы обязательства</a:t>
            </a:r>
          </a:p>
          <a:p>
            <a:pPr marL="0" indent="0" algn="ctr">
              <a:spcBef>
                <a:spcPts val="500"/>
              </a:spcBef>
              <a:buFontTx/>
              <a:buNone/>
              <a:tabLst>
                <a:tab pos="498475" algn="l"/>
              </a:tabLst>
              <a:defRPr/>
            </a:pPr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млн. руб.</a:t>
            </a:r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договору</a:t>
            </a:r>
          </a:p>
          <a:p>
            <a:pPr marL="0" indent="0" algn="ctr">
              <a:spcBef>
                <a:spcPts val="500"/>
              </a:spcBef>
              <a:buFontTx/>
              <a:buNone/>
              <a:tabLst>
                <a:tab pos="498475" algn="l"/>
              </a:tabLst>
              <a:defRPr/>
            </a:pPr>
            <a:endParaRPr lang="ru-RU" sz="1000" b="1" kern="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514" y="0"/>
            <a:ext cx="2436486" cy="74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бъект 2"/>
          <p:cNvSpPr txBox="1">
            <a:spLocks/>
          </p:cNvSpPr>
          <p:nvPr/>
        </p:nvSpPr>
        <p:spPr bwMode="auto">
          <a:xfrm>
            <a:off x="563243" y="4213935"/>
            <a:ext cx="8229600" cy="209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500"/>
              </a:spcBef>
              <a:buFontTx/>
              <a:buNone/>
              <a:tabLst>
                <a:tab pos="498475" algn="l"/>
              </a:tabLst>
              <a:defRPr/>
            </a:pPr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поручительства</a:t>
            </a:r>
          </a:p>
          <a:p>
            <a:pPr marL="0" indent="0">
              <a:spcBef>
                <a:spcPts val="500"/>
              </a:spcBef>
              <a:buFontTx/>
              <a:buNone/>
              <a:tabLst>
                <a:tab pos="498475" algn="l"/>
              </a:tabLst>
              <a:defRPr/>
            </a:pPr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0,5% до 1,5% в год от суммы поручительства</a:t>
            </a:r>
          </a:p>
          <a:p>
            <a:pPr marL="0" indent="0">
              <a:spcBef>
                <a:spcPts val="0"/>
              </a:spcBef>
              <a:buFontTx/>
              <a:buNone/>
              <a:tabLst>
                <a:tab pos="498475" algn="l"/>
              </a:tabLst>
              <a:defRPr/>
            </a:pPr>
            <a:r>
              <a:rPr lang="ru-RU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1%     </a:t>
            </a:r>
            <a:r>
              <a:rPr lang="ru-RU" sz="2000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организаций с деятельностью отличной от торговли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20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1,5%    </a:t>
            </a:r>
            <a:r>
              <a:rPr lang="ru-RU" sz="2000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сфере торговли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единовременно или</a:t>
            </a:r>
            <a:r>
              <a:rPr 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рассрочку до 12 месяцев</a:t>
            </a:r>
            <a:endParaRPr lang="ru-RU" sz="24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7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4627" y="189637"/>
            <a:ext cx="6134091" cy="100806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3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ПОРУЧИТЕЛЬСТВА ПО КРЕДИТАМ ПЕРЕД  БАНКАМИ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519863"/>
            <a:ext cx="9144000" cy="33178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WWW.FOND42.RU,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3842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90-03-35, 90-03-36, 90-03-39, +7 (3843) 95-00-12 </a:t>
            </a:r>
          </a:p>
          <a:p>
            <a:pPr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74497" y="1269741"/>
            <a:ext cx="1800200" cy="1008112"/>
          </a:xfrm>
          <a:prstGeom prst="ellipse">
            <a:avLst/>
          </a:prstGeom>
          <a:noFill/>
          <a:ln w="50800">
            <a:solidFill>
              <a:srgbClr val="D69D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53085" y="1512187"/>
            <a:ext cx="1443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0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70</a:t>
            </a:r>
            <a:r>
              <a:rPr lang="ru-RU" sz="2800" b="1" kern="0" dirty="0" smtClean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609" y="1217403"/>
            <a:ext cx="185261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589405" y="1486018"/>
            <a:ext cx="1443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50% 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54" y="2721793"/>
            <a:ext cx="2714486" cy="142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04202" y="3037582"/>
            <a:ext cx="25667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25 млн. </a:t>
            </a:r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ctr"/>
            <a:r>
              <a:rPr lang="ru-RU" sz="20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Залог не менее 30%</a:t>
            </a:r>
            <a:endParaRPr lang="ru-RU" sz="2000" b="1" kern="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765" y="2711424"/>
            <a:ext cx="2714486" cy="1434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3410337" y="2980942"/>
            <a:ext cx="2467342" cy="8951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spcBef>
                <a:spcPts val="500"/>
              </a:spcBef>
              <a:buFontTx/>
              <a:buNone/>
              <a:tabLst>
                <a:tab pos="498475" algn="l"/>
              </a:tabLst>
              <a:defRPr/>
            </a:pPr>
            <a:r>
              <a:rPr lang="ru-RU" sz="28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5 млн. </a:t>
            </a:r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marL="0" indent="0" algn="ctr">
              <a:spcBef>
                <a:spcPts val="500"/>
              </a:spcBef>
              <a:buFontTx/>
              <a:buNone/>
              <a:tabLst>
                <a:tab pos="498475" algn="l"/>
              </a:tabLst>
              <a:defRPr/>
            </a:pPr>
            <a:r>
              <a:rPr lang="ru-RU" sz="20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Залог не менее 30%</a:t>
            </a:r>
            <a:endParaRPr lang="ru-RU" sz="2000" b="1" kern="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18" y="2741493"/>
            <a:ext cx="2714486" cy="137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352365" y="3020818"/>
            <a:ext cx="238719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 млн. руб</a:t>
            </a:r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залога</a:t>
            </a:r>
            <a:endParaRPr lang="ru-RU" sz="2400" dirty="0"/>
          </a:p>
        </p:txBody>
      </p:sp>
      <p:cxnSp>
        <p:nvCxnSpPr>
          <p:cNvPr id="19" name="Прямая со стрелкой 18"/>
          <p:cNvCxnSpPr>
            <a:stCxn id="2" idx="4"/>
            <a:endCxn id="1027" idx="0"/>
          </p:cNvCxnSpPr>
          <p:nvPr/>
        </p:nvCxnSpPr>
        <p:spPr>
          <a:xfrm>
            <a:off x="1774597" y="2277853"/>
            <a:ext cx="0" cy="443940"/>
          </a:xfrm>
          <a:prstGeom prst="straightConnector1">
            <a:avLst/>
          </a:prstGeom>
          <a:ln w="50800">
            <a:solidFill>
              <a:srgbClr val="D69D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026" idx="2"/>
            <a:endCxn id="16" idx="0"/>
          </p:cNvCxnSpPr>
          <p:nvPr/>
        </p:nvCxnSpPr>
        <p:spPr>
          <a:xfrm flipH="1">
            <a:off x="4644008" y="2277853"/>
            <a:ext cx="1666908" cy="433571"/>
          </a:xfrm>
          <a:prstGeom prst="straightConnector1">
            <a:avLst/>
          </a:prstGeom>
          <a:ln w="50800">
            <a:solidFill>
              <a:srgbClr val="D69D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26" idx="2"/>
            <a:endCxn id="20" idx="0"/>
          </p:cNvCxnSpPr>
          <p:nvPr/>
        </p:nvCxnSpPr>
        <p:spPr>
          <a:xfrm>
            <a:off x="6310916" y="2277853"/>
            <a:ext cx="1235045" cy="463640"/>
          </a:xfrm>
          <a:prstGeom prst="straightConnector1">
            <a:avLst/>
          </a:prstGeom>
          <a:ln w="50800">
            <a:solidFill>
              <a:srgbClr val="D69D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19002" y="4448597"/>
            <a:ext cx="22589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</a:p>
          <a:p>
            <a:pPr algn="ctr"/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514532" y="4448597"/>
            <a:ext cx="22589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</a:p>
          <a:p>
            <a:pPr algn="ctr"/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80%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125916" y="4469448"/>
            <a:ext cx="2824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обеспечения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2233" y="1345807"/>
            <a:ext cx="2454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поручительства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7485" y="4033885"/>
            <a:ext cx="3949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объем поручительства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514" y="0"/>
            <a:ext cx="2436486" cy="74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05808" y="2269946"/>
            <a:ext cx="141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«Стандарт»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1701" y="2187299"/>
            <a:ext cx="206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«Стандарт Плюс»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11701" y="2190542"/>
            <a:ext cx="206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«Стандарт Плюс»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69058" y="2182628"/>
            <a:ext cx="1374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«Экспресс»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40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51520" y="324729"/>
            <a:ext cx="7770894" cy="1339195"/>
          </a:xfrm>
        </p:spPr>
        <p:txBody>
          <a:bodyPr/>
          <a:lstStyle/>
          <a:p>
            <a:pPr algn="l">
              <a:defRPr/>
            </a:pPr>
            <a:r>
              <a:rPr lang="ru-RU" altLang="ru-RU" sz="25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УСЛОВИЯ СООТВЕТСТВИЯ </a:t>
            </a:r>
            <a:r>
              <a:rPr lang="ru-RU" alt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МСП для получения поддержки</a:t>
            </a:r>
            <a:endParaRPr lang="ru-RU" altLang="ru-RU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Объект 4"/>
          <p:cNvSpPr>
            <a:spLocks noGrp="1"/>
          </p:cNvSpPr>
          <p:nvPr>
            <p:ph idx="1"/>
          </p:nvPr>
        </p:nvSpPr>
        <p:spPr>
          <a:xfrm>
            <a:off x="251520" y="1739083"/>
            <a:ext cx="8712968" cy="5112567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0"/>
              </a:spcAft>
              <a:tabLst>
                <a:tab pos="498475" algn="l"/>
              </a:tabLst>
              <a:defRPr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 ФЗ от 24.07.2007г. №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209-ФЗ «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развитии малого и среднего предпринимательства в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РФ»: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498475" algn="l"/>
              </a:tabLst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численность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250 человек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498475" algn="l"/>
              </a:tabLst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выручка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рублей</a:t>
            </a:r>
          </a:p>
          <a:p>
            <a:pPr marL="0">
              <a:spcBef>
                <a:spcPts val="0"/>
              </a:spcBef>
              <a:spcAft>
                <a:spcPts val="0"/>
              </a:spcAft>
              <a:tabLst>
                <a:tab pos="498475" algn="l"/>
              </a:tabLst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и ведение деятельности на территории Кемеровской области</a:t>
            </a:r>
          </a:p>
          <a:p>
            <a:pPr marL="0">
              <a:spcBef>
                <a:spcPts val="0"/>
              </a:spcBef>
              <a:spcAft>
                <a:spcPts val="0"/>
              </a:spcAft>
              <a:tabLst>
                <a:tab pos="498475" algn="l"/>
              </a:tabLst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последних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нарушений в заключенных ранее договорах:  кредитных/лизинга/займа и государственных контрактов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  <a:tabLst>
                <a:tab pos="498475" algn="l"/>
              </a:tabLst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задолженности в бюджет и внебюджетные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фонды</a:t>
            </a:r>
          </a:p>
          <a:p>
            <a:pPr marL="0">
              <a:spcBef>
                <a:spcPts val="0"/>
              </a:spcBef>
              <a:spcAft>
                <a:spcPts val="0"/>
              </a:spcAft>
              <a:tabLst>
                <a:tab pos="498475" algn="l"/>
              </a:tabLst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последних года не применялись процедуры несостоятельности (банкротства), либо санкции в виде аннулирования или приостановления действия лицензии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tabLst>
                <a:tab pos="498475" algn="l"/>
              </a:tabLst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залога в сумме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процентов за его использование (возможно предоставление залога 3-х лиц), если сумма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 100 тыс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наличие поручителя(ей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498475" algn="l"/>
              </a:tabLst>
              <a:defRPr/>
            </a:pP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biLevel thresh="75000"/>
            <a:extLst/>
          </a:blip>
          <a:stretch>
            <a:fillRect/>
          </a:stretch>
        </p:blipFill>
        <p:spPr>
          <a:xfrm>
            <a:off x="5508104" y="1772816"/>
            <a:ext cx="3421364" cy="4828608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519863"/>
            <a:ext cx="9144000" cy="33178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WWW.FOND42.RU,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3842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90-03-35, 90-03-36, 90-03-39, +7 (3843) 95-00-12 </a:t>
            </a:r>
          </a:p>
          <a:p>
            <a:pPr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18" y="1"/>
            <a:ext cx="2955281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21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Объект 4"/>
          <p:cNvSpPr>
            <a:spLocks noGrp="1"/>
          </p:cNvSpPr>
          <p:nvPr>
            <p:ph idx="1"/>
          </p:nvPr>
        </p:nvSpPr>
        <p:spPr>
          <a:xfrm>
            <a:off x="251520" y="1739083"/>
            <a:ext cx="8712968" cy="5112567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0"/>
              </a:spcAft>
              <a:tabLst>
                <a:tab pos="498475" algn="l"/>
              </a:tabLst>
              <a:defRPr/>
            </a:pPr>
            <a:endParaRPr lang="ru-RU" altLang="ru-RU" sz="20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tabLst>
                <a:tab pos="498475" algn="l"/>
              </a:tabLst>
              <a:defRPr/>
            </a:pPr>
            <a:endParaRPr lang="ru-RU" altLang="ru-RU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519863"/>
            <a:ext cx="9144000" cy="3317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WWW.FOND42.RU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3842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90-03-35, 90-03-36,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90-03-39, +7 (3843) 95-00-12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960" y="1052736"/>
            <a:ext cx="764443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КОНТАКТЫ:</a:t>
            </a:r>
          </a:p>
          <a:p>
            <a:pPr>
              <a:defRPr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Кемерово, ул. Красная, 4</a:t>
            </a:r>
          </a:p>
          <a:p>
            <a:pPr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+7 (3842) 90-03-35, 90-03-36, 90-03-39</a:t>
            </a:r>
          </a:p>
          <a:p>
            <a:pPr>
              <a:defRPr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Новокузнецк,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Покрышкина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22А, каб.3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+7 (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3843) 95-00-12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gosfond@gfppko.net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www.fond42.ru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18" y="1"/>
            <a:ext cx="2955281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85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5394</TotalTime>
  <Words>515</Words>
  <Application>Microsoft Office PowerPoint</Application>
  <PresentationFormat>Экран (4:3)</PresentationFormat>
  <Paragraphs>113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Оформление по умолчанию</vt:lpstr>
      <vt:lpstr>Презентация PowerPoint</vt:lpstr>
      <vt:lpstr>ОСНОВНЫЕ ТЕНДЕНЦИИ  В КРЕДИТОВАНИИ МСП ПО ИТОГАМ 2018 года</vt:lpstr>
      <vt:lpstr>ОСНОВНЫЕ ТЕНДЕНЦИИ  В КРЕДИТОВАНИИ МСП ПО ИТОГАМ 2018 года</vt:lpstr>
      <vt:lpstr>Презентация PowerPoint</vt:lpstr>
      <vt:lpstr>ПОРУЧИТЕЛЬСТВО  ПО КРЕДИТАМ ПЕРЕД  БАНКАМИ</vt:lpstr>
      <vt:lpstr>ПРОГРАММЫ ПОРУЧИТЕЛЬСТВА ПО КРЕДИТАМ ПЕРЕД  БАНКАМИ</vt:lpstr>
      <vt:lpstr>ОБЩИЕ УСЛОВИЯ СООТВЕТСТВИЯ  субъектов МСП для получения поддержки</vt:lpstr>
      <vt:lpstr>Презентация PowerPoint</vt:lpstr>
    </vt:vector>
  </TitlesOfParts>
  <Company>NhT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logunova</dc:creator>
  <cp:lastModifiedBy>Оськина Наталия Олеговна</cp:lastModifiedBy>
  <cp:revision>389</cp:revision>
  <cp:lastPrinted>2018-09-06T08:51:12Z</cp:lastPrinted>
  <dcterms:created xsi:type="dcterms:W3CDTF">2013-02-06T04:22:52Z</dcterms:created>
  <dcterms:modified xsi:type="dcterms:W3CDTF">2019-03-14T04:38:54Z</dcterms:modified>
</cp:coreProperties>
</file>