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  <p:embeddedFont>
      <p:font typeface="Libre Baskerville"/>
      <p:regular r:id="rId20"/>
      <p:bold r:id="rId21"/>
      <p: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ibreBaskerville-regular.fntdata"/><Relationship Id="rId11" Type="http://schemas.openxmlformats.org/officeDocument/2006/relationships/slide" Target="slides/slide6.xml"/><Relationship Id="rId22" Type="http://schemas.openxmlformats.org/officeDocument/2006/relationships/font" Target="fonts/LibreBaskerville-italic.fntdata"/><Relationship Id="rId10" Type="http://schemas.openxmlformats.org/officeDocument/2006/relationships/slide" Target="slides/slide5.xml"/><Relationship Id="rId21" Type="http://schemas.openxmlformats.org/officeDocument/2006/relationships/font" Target="fonts/LibreBaskerville-bold.fntdata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29179ef94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29179ef94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29179ef94_0_4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29179ef94_0_4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29179ef94_0_4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29179ef94_0_4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29179ef94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29179ef94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29179ef94_0_4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29179ef94_0_4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1540875" y="1139175"/>
            <a:ext cx="7476600" cy="223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КАК ДОЛЖНЫ ВЗАИМОДЕЙСТВОВАТЬ </a:t>
            </a:r>
            <a:endParaRPr sz="240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БИЗНЕС И ВЛАСТЬ? </a:t>
            </a:r>
            <a:endParaRPr sz="240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240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И ДОЛЖНЫ ЛИ?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ibre Baskerville"/>
                <a:ea typeface="Libre Baskerville"/>
                <a:cs typeface="Libre Baskerville"/>
                <a:sym typeface="Libre Baskerville"/>
              </a:rPr>
              <a:t>СУЩЕСТВУЮЩАЯ СИТУАЦИЯ МСП в РЕГИОНЕ</a:t>
            </a:r>
            <a:endParaRPr sz="2400"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729425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ibre Baskerville"/>
                <a:ea typeface="Libre Baskerville"/>
                <a:cs typeface="Libre Baskerville"/>
                <a:sym typeface="Libre Baskerville"/>
              </a:rPr>
              <a:t>           ДОЛЯ МСП в ВРП ниже 20%</a:t>
            </a:r>
            <a:endParaRPr sz="24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>
                <a:latin typeface="Libre Baskerville"/>
                <a:ea typeface="Libre Baskerville"/>
                <a:cs typeface="Libre Baskerville"/>
                <a:sym typeface="Libre Baskerville"/>
              </a:rPr>
              <a:t>           ОТСУТСТВУЕТ ИНФОРМАЦИЯ О   ПРОДУКТАХ ДЛЯ МСП</a:t>
            </a:r>
            <a:endParaRPr sz="24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2400">
                <a:latin typeface="Libre Baskerville"/>
                <a:ea typeface="Libre Baskerville"/>
                <a:cs typeface="Libre Baskerville"/>
                <a:sym typeface="Libre Baskerville"/>
              </a:rPr>
              <a:t>           ОТСУТСТВИЕ ОБЩЕЙ БАЗЫ ДАННЫХ МСП</a:t>
            </a:r>
            <a:endParaRPr sz="2400"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804700" y="2261850"/>
            <a:ext cx="598800" cy="309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804700" y="2786725"/>
            <a:ext cx="598800" cy="309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804700" y="3855300"/>
            <a:ext cx="598800" cy="309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1050" y="496400"/>
            <a:ext cx="6092425" cy="464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Libre Baskerville"/>
                <a:ea typeface="Libre Baskerville"/>
                <a:cs typeface="Libre Baskerville"/>
                <a:sym typeface="Libre Baskerville"/>
              </a:rPr>
              <a:t>РЕШЕНИЯ ЕСТЬ</a:t>
            </a:r>
            <a:endParaRPr sz="3000"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106" name="Google Shape;10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0425" y="810850"/>
            <a:ext cx="4673075" cy="3979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7650" y="12210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Libre Baskerville"/>
                <a:ea typeface="Libre Baskerville"/>
                <a:cs typeface="Libre Baskerville"/>
                <a:sym typeface="Libre Baskerville"/>
              </a:rPr>
              <a:t>РЕЗУЛЬТАТ</a:t>
            </a:r>
            <a:endParaRPr sz="3000"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444900" y="1816775"/>
            <a:ext cx="8420700" cy="303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1. Выполнение нацпроекта  «МСП и поддержка индивидуальной    предпринимательской инициативы» </a:t>
            </a:r>
            <a:endParaRPr b="1" sz="180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2. Диверсификация сфер деятельности и устранение сложившихся диспропорций  в ВРП региона;</a:t>
            </a:r>
            <a:endParaRPr b="1" sz="180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3. Эффективность использования федеральных и региональных средств;</a:t>
            </a:r>
            <a:endParaRPr b="1" sz="180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ru" sz="180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4. Достижения целевых показателей Стратегии 2035 </a:t>
            </a:r>
            <a:endParaRPr b="1" sz="180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3251" y="785275"/>
            <a:ext cx="6554976" cy="409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