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7" r:id="rId2"/>
    <p:sldId id="534" r:id="rId3"/>
    <p:sldId id="539" r:id="rId4"/>
    <p:sldId id="535" r:id="rId5"/>
    <p:sldId id="527" r:id="rId6"/>
    <p:sldId id="538" r:id="rId7"/>
    <p:sldId id="540" r:id="rId8"/>
    <p:sldId id="542" r:id="rId9"/>
    <p:sldId id="545" r:id="rId10"/>
    <p:sldId id="544" r:id="rId11"/>
    <p:sldId id="547" r:id="rId12"/>
  </p:sldIdLst>
  <p:sldSz cx="9906000" cy="6858000" type="A4"/>
  <p:notesSz cx="6723063" cy="9853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0" userDrawn="1">
          <p15:clr>
            <a:srgbClr val="A4A3A4"/>
          </p15:clr>
        </p15:guide>
        <p15:guide id="2" pos="5910" userDrawn="1">
          <p15:clr>
            <a:srgbClr val="A4A3A4"/>
          </p15:clr>
        </p15:guide>
        <p15:guide id="3" pos="330" userDrawn="1">
          <p15:clr>
            <a:srgbClr val="A4A3A4"/>
          </p15:clr>
        </p15:guide>
        <p15:guide id="4" pos="1487" userDrawn="1">
          <p15:clr>
            <a:srgbClr val="A4A3A4"/>
          </p15:clr>
        </p15:guide>
        <p15:guide id="5" pos="3460" userDrawn="1">
          <p15:clr>
            <a:srgbClr val="A4A3A4"/>
          </p15:clr>
        </p15:guide>
        <p15:guide id="6" pos="3914" userDrawn="1">
          <p15:clr>
            <a:srgbClr val="A4A3A4"/>
          </p15:clr>
        </p15:guide>
        <p15:guide id="7" orient="horz" pos="754" userDrawn="1">
          <p15:clr>
            <a:srgbClr val="A4A3A4"/>
          </p15:clr>
        </p15:guide>
        <p15:guide id="8" orient="horz" pos="4110" userDrawn="1">
          <p15:clr>
            <a:srgbClr val="A4A3A4"/>
          </p15:clr>
        </p15:guide>
        <p15:guide id="9" pos="5637" userDrawn="1">
          <p15:clr>
            <a:srgbClr val="A4A3A4"/>
          </p15:clr>
        </p15:guide>
        <p15:guide id="10" orient="horz" pos="1071" userDrawn="1">
          <p15:clr>
            <a:srgbClr val="A4A3A4"/>
          </p15:clr>
        </p15:guide>
        <p15:guide id="11" orient="horz" pos="3974" userDrawn="1">
          <p15:clr>
            <a:srgbClr val="A4A3A4"/>
          </p15:clr>
        </p15:guide>
        <p15:guide id="12" orient="horz" pos="2772" userDrawn="1">
          <p15:clr>
            <a:srgbClr val="A4A3A4"/>
          </p15:clr>
        </p15:guide>
        <p15:guide id="13" orient="horz" pos="3612" userDrawn="1">
          <p15:clr>
            <a:srgbClr val="A4A3A4"/>
          </p15:clr>
        </p15:guide>
        <p15:guide id="14" orient="horz" pos="2931" userDrawn="1">
          <p15:clr>
            <a:srgbClr val="A4A3A4"/>
          </p15:clr>
        </p15:guide>
        <p15:guide id="15" orient="horz" pos="31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C13"/>
    <a:srgbClr val="99CC00"/>
    <a:srgbClr val="003399"/>
    <a:srgbClr val="FFCC99"/>
    <a:srgbClr val="3A8A88"/>
    <a:srgbClr val="CC0000"/>
    <a:srgbClr val="ACC3DE"/>
    <a:srgbClr val="FF0000"/>
    <a:srgbClr val="BC0000"/>
    <a:srgbClr val="EB8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41"/>
    <p:restoredTop sz="93813" autoAdjust="0"/>
  </p:normalViewPr>
  <p:slideViewPr>
    <p:cSldViewPr snapToGrid="0" snapToObjects="1" showGuides="1">
      <p:cViewPr>
        <p:scale>
          <a:sx n="90" d="100"/>
          <a:sy n="90" d="100"/>
        </p:scale>
        <p:origin x="-2574" y="-528"/>
      </p:cViewPr>
      <p:guideLst>
        <p:guide orient="horz" pos="300"/>
        <p:guide orient="horz" pos="754"/>
        <p:guide orient="horz" pos="4110"/>
        <p:guide orient="horz" pos="1071"/>
        <p:guide orient="horz" pos="3974"/>
        <p:guide orient="horz" pos="2772"/>
        <p:guide orient="horz" pos="3612"/>
        <p:guide orient="horz" pos="2931"/>
        <p:guide orient="horz" pos="3113"/>
        <p:guide pos="5910"/>
        <p:guide pos="330"/>
        <p:guide pos="1487"/>
        <p:guide pos="3460"/>
        <p:guide pos="3914"/>
        <p:guide pos="5637"/>
      </p:guideLst>
    </p:cSldViewPr>
  </p:slideViewPr>
  <p:outlineViewPr>
    <p:cViewPr>
      <p:scale>
        <a:sx n="33" d="100"/>
        <a:sy n="33" d="100"/>
      </p:scale>
      <p:origin x="0" y="-64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3" d="100"/>
          <a:sy n="73" d="100"/>
        </p:scale>
        <p:origin x="3560" y="192"/>
      </p:cViewPr>
      <p:guideLst>
        <p:guide orient="horz" pos="2854"/>
        <p:guide orient="horz" pos="3104"/>
        <p:guide pos="2132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13851" cy="492996"/>
          </a:xfrm>
          <a:prstGeom prst="rect">
            <a:avLst/>
          </a:prstGeom>
        </p:spPr>
        <p:txBody>
          <a:bodyPr vert="horz" lIns="90442" tIns="45221" rIns="90442" bIns="4522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07643" y="0"/>
            <a:ext cx="2913851" cy="492996"/>
          </a:xfrm>
          <a:prstGeom prst="rect">
            <a:avLst/>
          </a:prstGeom>
        </p:spPr>
        <p:txBody>
          <a:bodyPr vert="horz" lIns="90442" tIns="45221" rIns="90442" bIns="45221" rtlCol="0"/>
          <a:lstStyle>
            <a:lvl1pPr algn="r">
              <a:defRPr sz="1200"/>
            </a:lvl1pPr>
          </a:lstStyle>
          <a:p>
            <a:fld id="{A8160174-C0BC-4C6F-86BD-D01E33B34392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359042"/>
            <a:ext cx="2913851" cy="492996"/>
          </a:xfrm>
          <a:prstGeom prst="rect">
            <a:avLst/>
          </a:prstGeom>
        </p:spPr>
        <p:txBody>
          <a:bodyPr vert="horz" lIns="90442" tIns="45221" rIns="90442" bIns="4522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07643" y="9359042"/>
            <a:ext cx="2913851" cy="492996"/>
          </a:xfrm>
          <a:prstGeom prst="rect">
            <a:avLst/>
          </a:prstGeom>
        </p:spPr>
        <p:txBody>
          <a:bodyPr vert="horz" lIns="90442" tIns="45221" rIns="90442" bIns="45221" rtlCol="0" anchor="b"/>
          <a:lstStyle>
            <a:lvl1pPr algn="r">
              <a:defRPr sz="1200"/>
            </a:lvl1pPr>
          </a:lstStyle>
          <a:p>
            <a:fld id="{B4F412F4-253A-4574-9284-6944A675D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475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13325" cy="494392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8183" y="3"/>
            <a:ext cx="2913325" cy="494392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fld id="{8EE19771-A914-A840-B83F-6CAAC1CA3326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1231900"/>
            <a:ext cx="4799013" cy="3324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307" y="4742054"/>
            <a:ext cx="5378450" cy="3879858"/>
          </a:xfrm>
          <a:prstGeom prst="rect">
            <a:avLst/>
          </a:prstGeom>
        </p:spPr>
        <p:txBody>
          <a:bodyPr vert="horz" lIns="91257" tIns="45629" rIns="91257" bIns="4562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59224"/>
            <a:ext cx="2913325" cy="49439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8183" y="9359224"/>
            <a:ext cx="2913325" cy="49439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fld id="{19F38663-7CAB-9942-9CBB-3FCCB3A72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7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38663-7CAB-9942-9CBB-3FCCB3A721A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73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2025" y="1231900"/>
            <a:ext cx="4799013" cy="3324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48E10-5483-4170-9DFB-931F6CCB3A0C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38663-7CAB-9942-9CBB-3FCCB3A721A9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73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2025" y="1231900"/>
            <a:ext cx="4799013" cy="3324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48E10-5483-4170-9DFB-931F6CCB3A0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2025" y="1231900"/>
            <a:ext cx="4799013" cy="3324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48E10-5483-4170-9DFB-931F6CCB3A0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2025" y="1231900"/>
            <a:ext cx="4799013" cy="3324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48E10-5483-4170-9DFB-931F6CCB3A0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2025" y="1231900"/>
            <a:ext cx="4799013" cy="3324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48E10-5483-4170-9DFB-931F6CCB3A0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2025" y="1231900"/>
            <a:ext cx="4799013" cy="3324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48E10-5483-4170-9DFB-931F6CCB3A0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2025" y="1231900"/>
            <a:ext cx="4799013" cy="3324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48E10-5483-4170-9DFB-931F6CCB3A0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2025" y="1231900"/>
            <a:ext cx="4799013" cy="3324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48E10-5483-4170-9DFB-931F6CCB3A0C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2025" y="1231900"/>
            <a:ext cx="4799013" cy="3324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48E10-5483-4170-9DFB-931F6CCB3A0C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BC8B-DB37-BB4A-8F69-05D39AD41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898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BC8B-DB37-BB4A-8F69-05D39AD41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1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BC8B-DB37-BB4A-8F69-05D39AD41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aves in th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6360575"/>
            <a:ext cx="489601" cy="502715"/>
          </a:xfrm>
          <a:prstGeom prst="rect">
            <a:avLst/>
          </a:prstGeom>
        </p:spPr>
      </p:pic>
      <p:sp>
        <p:nvSpPr>
          <p:cNvPr id="4" name="Текст 7"/>
          <p:cNvSpPr>
            <a:spLocks noGrp="1"/>
          </p:cNvSpPr>
          <p:nvPr>
            <p:ph type="body" sz="quarter" idx="10"/>
          </p:nvPr>
        </p:nvSpPr>
        <p:spPr>
          <a:xfrm>
            <a:off x="1660069" y="1718551"/>
            <a:ext cx="6859620" cy="1844608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footnote"/>
          <p:cNvSpPr>
            <a:spLocks noGrp="1"/>
          </p:cNvSpPr>
          <p:nvPr>
            <p:ph type="body" sz="quarter" idx="13" hasCustomPrompt="1"/>
          </p:nvPr>
        </p:nvSpPr>
        <p:spPr>
          <a:xfrm>
            <a:off x="693733" y="6379275"/>
            <a:ext cx="8587561" cy="153888"/>
          </a:xfrm>
        </p:spPr>
        <p:txBody>
          <a:bodyPr anchor="b" anchorCtr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6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693733" y="6614570"/>
            <a:ext cx="8587561" cy="153888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7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31626" y="180106"/>
            <a:ext cx="7493112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6865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958177"/>
            <a:ext cx="9906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5589" y="555275"/>
            <a:ext cx="5769811" cy="310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6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261" y="184652"/>
            <a:ext cx="2331805" cy="59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9321486" y="6453336"/>
            <a:ext cx="584515" cy="312145"/>
          </a:xfrm>
          <a:prstGeom prst="rect">
            <a:avLst/>
          </a:prstGeom>
          <a:noFill/>
        </p:spPr>
        <p:txBody>
          <a:bodyPr wrap="square" lIns="95779" tIns="47890" rIns="95779" bIns="47890" rtlCol="0">
            <a:spAutoFit/>
          </a:bodyPr>
          <a:lstStyle>
            <a:defPPr>
              <a:defRPr lang="ru-RU"/>
            </a:defPPr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fld id="{91AD4EB0-CEB3-4892-90AA-400FF97E5AC3}" type="slidenum">
              <a:rPr lang="ru-RU" smtClean="0">
                <a:solidFill>
                  <a:srgbClr val="000000"/>
                </a:solidFill>
              </a:rPr>
              <a:pPr algn="l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72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BC8B-DB37-BB4A-8F69-05D39AD41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BC8B-DB37-BB4A-8F69-05D39AD41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BC8B-DB37-BB4A-8F69-05D39AD41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BC8B-DB37-BB4A-8F69-05D39AD41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478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BC8B-DB37-BB4A-8F69-05D39AD41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17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BC8B-DB37-BB4A-8F69-05D39AD41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37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BC8B-DB37-BB4A-8F69-05D39AD41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4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BC8B-DB37-BB4A-8F69-05D39AD41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54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FBC8B-DB37-BB4A-8F69-05D39AD41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13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Изображение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4" b="14904"/>
          <a:stretch/>
        </p:blipFill>
        <p:spPr>
          <a:xfrm>
            <a:off x="-16329" y="-1"/>
            <a:ext cx="9922329" cy="698863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3252" y="1874589"/>
            <a:ext cx="949274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Программы </a:t>
            </a:r>
            <a:r>
              <a:rPr lang="ru-RU" sz="4800" b="1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льготного кредитования 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клиентов</a:t>
            </a:r>
            <a:endParaRPr lang="de-DE" sz="4800" b="1" dirty="0" smtClean="0"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3252" y="6140561"/>
            <a:ext cx="676885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2019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год</a:t>
            </a:r>
            <a:endParaRPr lang="de-DE" sz="3200" b="1" dirty="0"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BC8B-DB37-BB4A-8F69-05D39AD4132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0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06327" y="327744"/>
            <a:ext cx="9544002" cy="609397"/>
            <a:chOff x="70844" y="681116"/>
            <a:chExt cx="9650329" cy="305461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552833" y="910716"/>
              <a:ext cx="523539" cy="0"/>
            </a:xfrm>
            <a:prstGeom prst="line">
              <a:avLst/>
            </a:prstGeom>
            <a:ln w="38100">
              <a:solidFill>
                <a:srgbClr val="F9D8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Заголовок 4"/>
            <p:cNvSpPr txBox="1">
              <a:spLocks/>
            </p:cNvSpPr>
            <p:nvPr/>
          </p:nvSpPr>
          <p:spPr bwMode="auto">
            <a:xfrm>
              <a:off x="70844" y="681116"/>
              <a:ext cx="9650329" cy="305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rgbClr val="049536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ea typeface="Century Gothic" charset="0"/>
                  <a:cs typeface="Times New Roman" panose="02020603050405020304" pitchFamily="18" charset="0"/>
                </a:rPr>
                <a:t>Механизм гарантийной поддержки</a:t>
              </a:r>
              <a:endParaRPr lang="en-US" sz="1600" b="1" dirty="0">
                <a:solidFill>
                  <a:schemeClr val="accent5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endParaRPr>
            </a:p>
            <a:p>
              <a:endParaRPr lang="ru-RU" sz="1400" b="1" i="1" dirty="0" smtClean="0">
                <a:solidFill>
                  <a:srgbClr val="329AC6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endParaRPr>
            </a:p>
            <a:p>
              <a:endParaRPr lang="ru-RU" sz="1400" b="1" dirty="0">
                <a:solidFill>
                  <a:srgbClr val="329AC6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sp>
        <p:nvSpPr>
          <p:cNvPr id="30" name="Номер слайда 3"/>
          <p:cNvSpPr txBox="1">
            <a:spLocks/>
          </p:cNvSpPr>
          <p:nvPr/>
        </p:nvSpPr>
        <p:spPr>
          <a:xfrm>
            <a:off x="7469012" y="647015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BookC" charset="0"/>
                <a:ea typeface="FuturaBookC" charset="0"/>
                <a:cs typeface="FuturaBookC" charset="0"/>
              </a:rPr>
              <a:t>1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FuturaBookC" charset="0"/>
              <a:ea typeface="FuturaBookC" charset="0"/>
              <a:cs typeface="FuturaBookC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898592"/>
              </p:ext>
            </p:extLst>
          </p:nvPr>
        </p:nvGraphicFramePr>
        <p:xfrm>
          <a:off x="106327" y="937141"/>
          <a:ext cx="9675626" cy="5431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3500"/>
                <a:gridCol w="7852126"/>
              </a:tblGrid>
              <a:tr h="680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Заемщики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5745" algn="l"/>
                          <a:tab pos="274320" algn="l"/>
                          <a:tab pos="408305" algn="l"/>
                        </a:tabLs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5745" algn="l"/>
                          <a:tab pos="274320" algn="l"/>
                          <a:tab pos="40830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Клиенты, относящиеся к субъектам МСП в соответствии с требованиями 209-ФЗ РФ.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</a:tr>
              <a:tr h="1205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Независимая гарантия Корпорации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245745" algn="l"/>
                          <a:tab pos="274320" algn="l"/>
                          <a:tab pos="408305" algn="l"/>
                        </a:tabLs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Оформленная в соответствии с требованиями действующего законодательства Российской Федерации независимая гарантия, в соответствии с которой Корпорация обязывается перед Банком/Организацией-партнером отвечать за исполнение субъектом МСП (Принципалом) его обязательств по кредитному договору/договору о</a:t>
                      </a:r>
                      <a:r>
                        <a:rPr lang="ru-RU" sz="14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предоставлении банковской гарантии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06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независимой</a:t>
                      </a:r>
                      <a:r>
                        <a:rPr lang="ru-RU" sz="14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гарантии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25 млн. руб.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•До 50% суммы кредита (основной долг)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•До 70% от суммы гарантии исполнения контракта</a:t>
                      </a:r>
                    </a:p>
                  </a:txBody>
                  <a:tcPr marL="55786" marR="55786" marT="862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8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независимой  гарантии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Сроку кредита + 120 дней</a:t>
                      </a:r>
                      <a:endParaRPr lang="ru-RU" sz="14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05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Комиссия за предоставление  независимой гарантии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4831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0,75% от суммы независимой гарантии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 каждый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год действия гарантии.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24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Суть предоставления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Приравнивается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к имущественному обеспечению по кредитным обязательствам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1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011" y="97244"/>
            <a:ext cx="2181318" cy="70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69792" y="785798"/>
            <a:ext cx="527748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7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Изображение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4" b="14904"/>
          <a:stretch/>
        </p:blipFill>
        <p:spPr>
          <a:xfrm>
            <a:off x="-16330" y="-1"/>
            <a:ext cx="9922329" cy="698863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81294" y="2533808"/>
            <a:ext cx="844366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   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Спасибо </a:t>
            </a:r>
            <a:r>
              <a:rPr lang="ru-RU" sz="4800" b="1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за внимание!</a:t>
            </a:r>
          </a:p>
        </p:txBody>
      </p:sp>
      <p:pic>
        <p:nvPicPr>
          <p:cNvPr id="27" name="Изображение 26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78" y="349971"/>
            <a:ext cx="2426353" cy="46944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BC8B-DB37-BB4A-8F69-05D39AD41320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1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11569" y="212652"/>
            <a:ext cx="7343066" cy="1191094"/>
            <a:chOff x="-2814757" y="721732"/>
            <a:chExt cx="9650324" cy="1191094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-2814757" y="1732074"/>
              <a:ext cx="523539" cy="0"/>
            </a:xfrm>
            <a:prstGeom prst="line">
              <a:avLst/>
            </a:prstGeom>
            <a:ln w="38100">
              <a:solidFill>
                <a:srgbClr val="F9D8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Заголовок 4"/>
            <p:cNvSpPr txBox="1">
              <a:spLocks/>
            </p:cNvSpPr>
            <p:nvPr/>
          </p:nvSpPr>
          <p:spPr bwMode="auto">
            <a:xfrm>
              <a:off x="-2814757" y="721732"/>
              <a:ext cx="9650324" cy="1191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rgbClr val="049536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ea typeface="Century Gothic" charset="0"/>
                  <a:cs typeface="Times New Roman" panose="02020603050405020304" pitchFamily="18" charset="0"/>
                </a:rPr>
                <a:t>ПРОГРАММА 6,5</a:t>
              </a:r>
              <a:endParaRPr lang="ru-RU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endParaRPr>
            </a:p>
            <a:p>
              <a:r>
                <a:rPr lang="ru-RU" sz="14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ea typeface="Century Gothic" charset="0"/>
                  <a:cs typeface="Times New Roman" panose="02020603050405020304" pitchFamily="18" charset="0"/>
                </a:rPr>
                <a:t>Программа стимулирования кредитования субъектов малого </a:t>
              </a:r>
            </a:p>
            <a:p>
              <a:r>
                <a:rPr lang="ru-RU" sz="14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ea typeface="Century Gothic" charset="0"/>
                  <a:cs typeface="Times New Roman" panose="02020603050405020304" pitchFamily="18" charset="0"/>
                </a:rPr>
                <a:t>и среднего предпринимательства, </a:t>
              </a:r>
            </a:p>
            <a:p>
              <a:r>
                <a:rPr lang="ru-RU" sz="14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ea typeface="Century Gothic" charset="0"/>
                  <a:cs typeface="Times New Roman" panose="02020603050405020304" pitchFamily="18" charset="0"/>
                </a:rPr>
                <a:t>утверждена решением Совета директоров АО «Корпорация «МСП» от 08.02.2017г.</a:t>
              </a:r>
              <a:endParaRPr lang="en-US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endParaRPr>
            </a:p>
            <a:p>
              <a:endParaRPr lang="en-US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endParaRPr>
            </a:p>
            <a:p>
              <a:endParaRPr lang="ru-RU" sz="1400" b="1" dirty="0">
                <a:solidFill>
                  <a:srgbClr val="329AC6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sp>
        <p:nvSpPr>
          <p:cNvPr id="30" name="Номер слайда 3"/>
          <p:cNvSpPr txBox="1">
            <a:spLocks/>
          </p:cNvSpPr>
          <p:nvPr/>
        </p:nvSpPr>
        <p:spPr>
          <a:xfrm>
            <a:off x="7469012" y="647015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BookC" charset="0"/>
                <a:ea typeface="FuturaBookC" charset="0"/>
                <a:cs typeface="FuturaBookC" charset="0"/>
              </a:rPr>
              <a:t>1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FuturaBookC" charset="0"/>
              <a:ea typeface="FuturaBookC" charset="0"/>
              <a:cs typeface="FuturaBookC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544194"/>
              </p:ext>
            </p:extLst>
          </p:nvPr>
        </p:nvGraphicFramePr>
        <p:xfrm>
          <a:off x="111569" y="1318436"/>
          <a:ext cx="9691650" cy="5165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5238"/>
                <a:gridCol w="7856412"/>
              </a:tblGrid>
              <a:tr h="233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Заемщики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5745" algn="l"/>
                          <a:tab pos="274320" algn="l"/>
                          <a:tab pos="40830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Клиенты, относящиеся к субъектам МСП в соответствии с требованиями 209-ФЗ РФ.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</a:tr>
              <a:tr h="441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кредита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245745" algn="l"/>
                          <a:tab pos="274320" algn="l"/>
                          <a:tab pos="408305" algn="l"/>
                        </a:tabLs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Инвестиционные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245745" algn="l"/>
                          <a:tab pos="274320" algn="l"/>
                          <a:tab pos="408305" algn="l"/>
                        </a:tabLs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Пополнение оборотных активов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кредита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 млн. рублей до 1 млрд рублей,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Максимальная 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определяется платежеспособностью.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0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кредита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 может быть предоставлен на срок более 3-х лет, но срок льготного фондирования по Программе не должен превышать 3 года.</a:t>
                      </a:r>
                      <a:endParaRPr lang="ru-RU" sz="12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63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Процентная ставка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48310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9,6% годовых - кредитные средства предоставляются на цели осуществления деятельности или на цели реализации инвестиционного проекта в одной или нескольких приоритетных отраслях экономики.</a:t>
                      </a:r>
                    </a:p>
                    <a:p>
                      <a:pPr indent="448310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10,6% годовых - кредитные средства предоставляются на цели осуществления деятельности или на цели реализации инвестиционного проекта в иных отраслях экономики, не включенных в приоритетных отраслях экономики.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58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Залог приобретаемого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имущества.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Иное имеющееся имущественное обеспечение.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Поручительство собственников бизнеса, основных компаний Группы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58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предоставления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Невозобновляемая кредитная линия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Возобновляемая кредитная линия (для оборотного кредитования)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1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взнос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залоге приобретаемого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имущества</a:t>
                      </a:r>
                      <a:r>
                        <a:rPr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10% до 25%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залоге иного имеющегося имущественного обеспечения первоначальный взнос не требуется.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69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Приоритетные отрасли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Сельское хозяйство;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Обрабатывающее производство;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Производство и распределение электроэнергии, газа и воды;  Строительство, в  том числе в рамках развития внутреннего туризма; Транспорт и связь; Деятельность в области здравоохранения; Сбор, обработка и утилизация отходов, в том числе отсортированных материалов, а также переработка металлических и неметаллических отходов, мусора и прочих предметов во вторичное сырье.</a:t>
                      </a:r>
                    </a:p>
                  </a:txBody>
                  <a:tcPr marL="55786" marR="55786" marT="862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1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012" y="212652"/>
            <a:ext cx="2181318" cy="70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6879" y="1222994"/>
            <a:ext cx="527748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6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06327" y="97154"/>
            <a:ext cx="9591535" cy="686577"/>
            <a:chOff x="552833" y="40596"/>
            <a:chExt cx="9515044" cy="870120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552833" y="910716"/>
              <a:ext cx="523539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Заголовок 4"/>
            <p:cNvSpPr txBox="1">
              <a:spLocks/>
            </p:cNvSpPr>
            <p:nvPr/>
          </p:nvSpPr>
          <p:spPr bwMode="auto">
            <a:xfrm>
              <a:off x="552833" y="40596"/>
              <a:ext cx="9515044" cy="807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rgbClr val="049536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ea typeface="Century Gothic" charset="0"/>
                  <a:cs typeface="Times New Roman" panose="02020603050405020304" pitchFamily="18" charset="0"/>
                </a:rPr>
                <a:t>ПРОГРАММ</a:t>
              </a:r>
              <a:r>
                <a:rPr lang="ru-RU" sz="1600" b="1" dirty="0">
                  <a:solidFill>
                    <a:schemeClr val="accent5"/>
                  </a:solidFill>
                  <a:latin typeface="Times New Roman" panose="02020603050405020304" pitchFamily="18" charset="0"/>
                  <a:ea typeface="Century Gothic" charset="0"/>
                  <a:cs typeface="Times New Roman" panose="02020603050405020304" pitchFamily="18" charset="0"/>
                </a:rPr>
                <a:t>А</a:t>
              </a:r>
              <a:r>
                <a:rPr lang="ru-RU" sz="16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ea typeface="Century Gothic" charset="0"/>
                  <a:cs typeface="Times New Roman" panose="02020603050405020304" pitchFamily="18" charset="0"/>
                </a:rPr>
                <a:t> Министерства Экономического Развития РФ (МЭР)</a:t>
              </a:r>
            </a:p>
            <a:p>
              <a:endPara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endParaRPr>
            </a:p>
            <a:p>
              <a:r>
                <a:rPr lang="ru-RU" sz="14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ea typeface="Century Gothic" charset="0"/>
                  <a:cs typeface="Times New Roman" panose="02020603050405020304" pitchFamily="18" charset="0"/>
                </a:rPr>
                <a:t>Постановление Правительства РФ № 1764 от 30.12.2018г.</a:t>
              </a:r>
              <a:endParaRPr lang="ru-RU" sz="1400" b="1" dirty="0">
                <a:solidFill>
                  <a:schemeClr val="accent5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036379" y="231543"/>
            <a:ext cx="2345747" cy="473373"/>
            <a:chOff x="2643868" y="3564851"/>
            <a:chExt cx="6823666" cy="1114481"/>
          </a:xfrm>
        </p:grpSpPr>
        <p:pic>
          <p:nvPicPr>
            <p:cNvPr id="28" name="Изображение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3868" y="3564851"/>
              <a:ext cx="1104900" cy="952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4672289" y="3592416"/>
              <a:ext cx="4795245" cy="1086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000" dirty="0" smtClean="0">
                  <a:solidFill>
                    <a:schemeClr val="accent3"/>
                  </a:solidFill>
                  <a:latin typeface="Arial Narrow" charset="0"/>
                  <a:ea typeface="Arial Narrow" charset="0"/>
                  <a:cs typeface="Arial Narrow" charset="0"/>
                </a:rPr>
                <a:t>МИНИСТЕРСТВО ЭКОНОМИЧЕСКОГО РАЗВИТИЯ РФ</a:t>
              </a:r>
              <a:endParaRPr lang="ru-RU" sz="1000" dirty="0">
                <a:solidFill>
                  <a:schemeClr val="accent3"/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  <p:sp>
        <p:nvSpPr>
          <p:cNvPr id="30" name="Номер слайда 3"/>
          <p:cNvSpPr txBox="1">
            <a:spLocks/>
          </p:cNvSpPr>
          <p:nvPr/>
        </p:nvSpPr>
        <p:spPr>
          <a:xfrm>
            <a:off x="7469012" y="647015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ookC" charset="0"/>
                <a:ea typeface="FuturaBookC" charset="0"/>
                <a:cs typeface="FuturaBookC" charset="0"/>
              </a:rPr>
              <a:t>2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FuturaBookC" charset="0"/>
              <a:ea typeface="FuturaBookC" charset="0"/>
              <a:cs typeface="FuturaBookC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067902"/>
              </p:ext>
            </p:extLst>
          </p:nvPr>
        </p:nvGraphicFramePr>
        <p:xfrm>
          <a:off x="106327" y="871868"/>
          <a:ext cx="9591535" cy="55995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6280"/>
                <a:gridCol w="7775255"/>
              </a:tblGrid>
              <a:tr h="330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Заемщики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5745" algn="l"/>
                          <a:tab pos="274320" algn="l"/>
                          <a:tab pos="40830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Клиенты, занимающиеся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приоритетными видами деятельности.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</a:tr>
              <a:tr h="430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Цель кредита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245745" algn="l"/>
                          <a:tab pos="274320" algn="l"/>
                          <a:tab pos="408305" algn="l"/>
                        </a:tabLs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Инвестиционные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245745" algn="l"/>
                          <a:tab pos="274320" algn="l"/>
                          <a:tab pos="408305" algn="l"/>
                        </a:tabLs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Пополнение оборотных активов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64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Сумма кредита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 инвестиционных целей от 3 млн. рублей до 1 млрд рублей,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пополнения оборотных средств от 3 млн. рублей до 100 млн. рублей.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Суммарный объем кредитов, которые могут быть выданы одному заемщику, не может превышать 1 млрд рублей на инвестиционные цели или 100 млн. рублей на пополнение оборотных средств.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Максимальная 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определяется платежеспособностью.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1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Срок кредита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инвестиционных целей до 10 лет, срок фондирования до 5 лет,</a:t>
                      </a:r>
                      <a:r>
                        <a:rPr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10 лет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при наличие</a:t>
                      </a:r>
                      <a:r>
                        <a:rPr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бюджетных ассигнований.</a:t>
                      </a:r>
                      <a:endParaRPr lang="ru-RU" sz="12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пополнение оборотных средств</a:t>
                      </a:r>
                      <a:r>
                        <a:rPr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3 лет,</a:t>
                      </a:r>
                      <a:r>
                        <a:rPr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срок фондирования до 5 лет.</a:t>
                      </a:r>
                      <a:endParaRPr lang="ru-RU" sz="12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Кредитный договор (соглашение) должен быть заключен в период с 01 января 2019 г. по 30 ноября 2024 г.</a:t>
                      </a:r>
                      <a:endParaRPr lang="ru-RU" sz="12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9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Процентная ставка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48310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годовых.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1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Обеспечение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Залог приобретаемого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имущества.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Иное имеющееся имущественное обеспечение.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Поручительство собственников бизнеса, основных компаний Группы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41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Форма предоставления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Невозобновляемая кредитная линия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Возобновляемая кредитная линия (для оборотного кредитования)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2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Первоначальный взнос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залоге приобретаемого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имущества</a:t>
                      </a:r>
                      <a:r>
                        <a:rPr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10% до 25%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залоге иного имеющегося имущественного обеспечения первоначальный взнос не требуется.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36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Приоритетные отрасли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Сельское хозяйство;  Обрабатывающее производство;  Производство и распределение электроэнергии, газа и воды;  Строительство, в том числе в рамках развития внутреннего туризма;  Транспорт и связь;  Туристская деятельность (внутренний туризм);  Деятельность в области здравоохранения;  Сбор, обработка и утилизация отходов;  Деятельность предприятий общественного питания (за исключением ресторанов);  Деятельность в сфере бытовых услуг; Розничная торговля (для Клиентов, зарегистрированных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на территории моногородов.)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7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212651" y="106445"/>
            <a:ext cx="9784382" cy="806131"/>
            <a:chOff x="283495" y="210911"/>
            <a:chExt cx="9784382" cy="806131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542201" y="1017042"/>
              <a:ext cx="523539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Заголовок 4"/>
            <p:cNvSpPr txBox="1">
              <a:spLocks/>
            </p:cNvSpPr>
            <p:nvPr/>
          </p:nvSpPr>
          <p:spPr bwMode="auto">
            <a:xfrm>
              <a:off x="283495" y="210911"/>
              <a:ext cx="9784382" cy="637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rgbClr val="049536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ea typeface="Century Gothic" charset="0"/>
                  <a:cs typeface="Times New Roman" panose="02020603050405020304" pitchFamily="18" charset="0"/>
                </a:rPr>
                <a:t>ПРОГРАММА Министерства Сельского Хозяйства РФ (МСХ)</a:t>
              </a:r>
            </a:p>
            <a:p>
              <a:endPara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endParaRPr>
            </a:p>
            <a:p>
              <a:r>
                <a:rPr lang="ru-RU" sz="1400" b="1" dirty="0">
                  <a:solidFill>
                    <a:schemeClr val="accent5"/>
                  </a:solidFill>
                  <a:latin typeface="Times New Roman" panose="02020603050405020304" pitchFamily="18" charset="0"/>
                  <a:ea typeface="Century Gothic" charset="0"/>
                  <a:cs typeface="Times New Roman" panose="02020603050405020304" pitchFamily="18" charset="0"/>
                </a:rPr>
                <a:t>Постановление Правительства РФ № </a:t>
              </a:r>
              <a:r>
                <a:rPr lang="ru-RU" sz="14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ea typeface="Century Gothic" charset="0"/>
                  <a:cs typeface="Times New Roman" panose="02020603050405020304" pitchFamily="18" charset="0"/>
                </a:rPr>
                <a:t>1528 </a:t>
              </a:r>
              <a:r>
                <a:rPr lang="ru-RU" sz="1400" b="1" dirty="0">
                  <a:solidFill>
                    <a:schemeClr val="accent5"/>
                  </a:solidFill>
                  <a:latin typeface="Times New Roman" panose="02020603050405020304" pitchFamily="18" charset="0"/>
                  <a:ea typeface="Century Gothic" charset="0"/>
                  <a:cs typeface="Times New Roman" panose="02020603050405020304" pitchFamily="18" charset="0"/>
                </a:rPr>
                <a:t>от </a:t>
              </a:r>
              <a:r>
                <a:rPr lang="ru-RU" sz="14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ea typeface="Century Gothic" charset="0"/>
                  <a:cs typeface="Times New Roman" panose="02020603050405020304" pitchFamily="18" charset="0"/>
                </a:rPr>
                <a:t>29.12.2016г.</a:t>
              </a:r>
              <a:endParaRPr lang="ru-RU" sz="1400" b="1" dirty="0">
                <a:solidFill>
                  <a:schemeClr val="accent5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Номер слайда 3"/>
          <p:cNvSpPr txBox="1">
            <a:spLocks/>
          </p:cNvSpPr>
          <p:nvPr/>
        </p:nvSpPr>
        <p:spPr>
          <a:xfrm>
            <a:off x="7469012" y="647015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ookC" charset="0"/>
                <a:ea typeface="FuturaBookC" charset="0"/>
                <a:cs typeface="FuturaBookC" charset="0"/>
              </a:rPr>
              <a:t>3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FuturaBookC" charset="0"/>
              <a:ea typeface="FuturaBookC" charset="0"/>
              <a:cs typeface="FuturaBookC" charset="0"/>
            </a:endParaRPr>
          </a:p>
        </p:txBody>
      </p:sp>
      <p:pic>
        <p:nvPicPr>
          <p:cNvPr id="31" name="Picture 2" descr="T:\DMZ3In\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416" y="214603"/>
            <a:ext cx="851840" cy="61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7153256" y="436202"/>
            <a:ext cx="2416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 smtClean="0">
                <a:solidFill>
                  <a:schemeClr val="accent3"/>
                </a:solidFill>
                <a:latin typeface="Arial Narrow" charset="0"/>
                <a:ea typeface="Arial Narrow" charset="0"/>
                <a:cs typeface="Arial Narrow" charset="0"/>
              </a:rPr>
              <a:t>МИНИСТЕРСТВО СЕЛЬСКОГО ХОЗЯЙСТВА</a:t>
            </a:r>
            <a:endParaRPr lang="ru-RU" sz="1000" dirty="0">
              <a:solidFill>
                <a:schemeClr val="accent3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259154"/>
              </p:ext>
            </p:extLst>
          </p:nvPr>
        </p:nvGraphicFramePr>
        <p:xfrm>
          <a:off x="95693" y="999459"/>
          <a:ext cx="9707526" cy="5470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6333"/>
                <a:gridCol w="6541193"/>
              </a:tblGrid>
              <a:tr h="506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Заемщики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897" marR="51897" marT="80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5745" algn="l"/>
                          <a:tab pos="274320" algn="l"/>
                          <a:tab pos="408305" algn="l"/>
                        </a:tabLs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Предприятия АПК, осуществляющие производство, первичную и последующую переработку с/х продукции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897" marR="51897" marT="8025" marB="0">
                    <a:solidFill>
                      <a:srgbClr val="92D050"/>
                    </a:solidFill>
                  </a:tcPr>
                </a:tc>
              </a:tr>
              <a:tr h="517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кредита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897" marR="51897" marT="80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245745" algn="l"/>
                          <a:tab pos="274320" algn="l"/>
                          <a:tab pos="40830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-Текущая деятельность предприятия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245745" algn="l"/>
                          <a:tab pos="274320" algn="l"/>
                          <a:tab pos="40830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-Инвестиционные расходы предприятия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897" marR="51897" marT="80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33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деятельности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897" marR="51897" marT="80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5745" algn="l"/>
                          <a:tab pos="274320" algn="l"/>
                          <a:tab pos="408305" algn="l"/>
                        </a:tabLs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Сельскохозяйственные товаропроизводители, организации и индивидуальные предприниматели, осуществляющие производство, первичную и (или) последующую (промышленную) переработку сельскохозяйственной продукции.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897" marR="51897" marT="80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1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кредита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897" marR="51897" marT="80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 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Максимальная сумма определяется платежеспособностью.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897" marR="51897" marT="80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65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кредита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897" marR="51897" marT="80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 цели осуществления текущей деятельности – до 1 года включительно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 инвестиционные цели – от 2 до 15 лет</a:t>
                      </a:r>
                      <a:endParaRPr lang="ru-RU" sz="12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97" marR="51897" marT="80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5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Процентная ставка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897" marR="51897" marT="80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48310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5% годовых.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897" marR="51897" marT="80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33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897" marR="51897" marT="80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Залог приобретаемого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имущества.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Иное имеющееся имущественное обеспечение.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Поручительство собственников бизнеса, основных компаний Группы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897" marR="51897" marT="80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33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предоставления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897" marR="51897" marT="80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Невозобновляемая кредитная линия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Возобновляемая кредитная линия</a:t>
                      </a:r>
                      <a:r>
                        <a:rPr lang="ru-RU" sz="1200" kern="12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(для оборотного кредитования).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897" marR="51897" marT="80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94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взнос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897" marR="51897" marT="80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10% до</a:t>
                      </a:r>
                      <a:r>
                        <a:rPr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25%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 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залоге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приобретаемого</a:t>
                      </a:r>
                      <a:r>
                        <a:rPr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имущества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залоге иного имеющегося имущественного обеспечения первоначальный взнос не требуется.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897" marR="51897" marT="80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9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91386" y="88591"/>
            <a:ext cx="9544002" cy="940944"/>
            <a:chOff x="262230" y="193057"/>
            <a:chExt cx="9544002" cy="940944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299733" y="1134001"/>
              <a:ext cx="523539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Заголовок 4"/>
            <p:cNvSpPr txBox="1">
              <a:spLocks/>
            </p:cNvSpPr>
            <p:nvPr/>
          </p:nvSpPr>
          <p:spPr bwMode="auto">
            <a:xfrm>
              <a:off x="262230" y="193057"/>
              <a:ext cx="9544002" cy="775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rgbClr val="049536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ea typeface="Century Gothic" charset="0"/>
                  <a:cs typeface="Times New Roman" panose="02020603050405020304" pitchFamily="18" charset="0"/>
                </a:rPr>
                <a:t>ПРОГРАММА Республики Беларусь</a:t>
              </a:r>
            </a:p>
            <a:p>
              <a:endParaRPr lang="ru-RU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endParaRPr>
            </a:p>
            <a:p>
              <a:r>
                <a:rPr lang="ru-RU" sz="1400" b="1" dirty="0">
                  <a:solidFill>
                    <a:schemeClr val="accent5"/>
                  </a:solidFill>
                  <a:latin typeface="Times New Roman" panose="02020603050405020304" pitchFamily="18" charset="0"/>
                  <a:ea typeface="Century Gothic" charset="0"/>
                  <a:cs typeface="Times New Roman" panose="02020603050405020304" pitchFamily="18" charset="0"/>
                </a:rPr>
                <a:t>Договор между Правительством Республики </a:t>
              </a:r>
              <a:r>
                <a:rPr lang="ru-RU" sz="14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ea typeface="Century Gothic" charset="0"/>
                  <a:cs typeface="Times New Roman" panose="02020603050405020304" pitchFamily="18" charset="0"/>
                </a:rPr>
                <a:t>Беларусь</a:t>
              </a:r>
            </a:p>
            <a:p>
              <a:r>
                <a:rPr lang="ru-RU" sz="14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ea typeface="Century Gothic" charset="0"/>
                  <a:cs typeface="Times New Roman" panose="02020603050405020304" pitchFamily="18" charset="0"/>
                </a:rPr>
                <a:t> </a:t>
              </a:r>
              <a:r>
                <a:rPr lang="ru-RU" sz="1400" b="1" dirty="0">
                  <a:solidFill>
                    <a:schemeClr val="accent5"/>
                  </a:solidFill>
                  <a:latin typeface="Times New Roman" panose="02020603050405020304" pitchFamily="18" charset="0"/>
                  <a:ea typeface="Century Gothic" charset="0"/>
                  <a:cs typeface="Times New Roman" panose="02020603050405020304" pitchFamily="18" charset="0"/>
                </a:rPr>
                <a:t>и Открытым акционерным обществом «Сбербанк России</a:t>
              </a:r>
              <a:r>
                <a:rPr lang="ru-RU" sz="14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ea typeface="Century Gothic" charset="0"/>
                  <a:cs typeface="Times New Roman" panose="02020603050405020304" pitchFamily="18" charset="0"/>
                </a:rPr>
                <a:t>» от 15.04.2015г. </a:t>
              </a:r>
              <a:endParaRPr lang="ru-RU" sz="1400" b="1" dirty="0">
                <a:solidFill>
                  <a:schemeClr val="accent5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Номер слайда 3"/>
          <p:cNvSpPr txBox="1">
            <a:spLocks/>
          </p:cNvSpPr>
          <p:nvPr/>
        </p:nvSpPr>
        <p:spPr>
          <a:xfrm>
            <a:off x="7469012" y="647015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ookC" charset="0"/>
                <a:ea typeface="FuturaBookC" charset="0"/>
                <a:cs typeface="FuturaBookC" charset="0"/>
              </a:rPr>
              <a:t>4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FuturaBookC" charset="0"/>
              <a:ea typeface="FuturaBookC" charset="0"/>
              <a:cs typeface="FuturaBookC" charset="0"/>
            </a:endParaRPr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121" y="223801"/>
            <a:ext cx="615818" cy="61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843939" y="335921"/>
            <a:ext cx="1967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 smtClean="0">
                <a:solidFill>
                  <a:schemeClr val="accent3"/>
                </a:solidFill>
                <a:latin typeface="Arial Narrow" charset="0"/>
                <a:ea typeface="Arial Narrow" charset="0"/>
                <a:cs typeface="Arial Narrow" charset="0"/>
              </a:rPr>
              <a:t>ПРАВИТЕЛЬСТВО РЕСПУБЛИКИ БЕЛАРУСЬ</a:t>
            </a:r>
            <a:endParaRPr lang="ru-RU" sz="1000" dirty="0">
              <a:solidFill>
                <a:schemeClr val="accent3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200372"/>
              </p:ext>
            </p:extLst>
          </p:nvPr>
        </p:nvGraphicFramePr>
        <p:xfrm>
          <a:off x="95693" y="1137684"/>
          <a:ext cx="9716237" cy="53620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6147"/>
                <a:gridCol w="6260090"/>
              </a:tblGrid>
              <a:tr h="383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кредита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206" marR="44206" marT="6836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5745" algn="l"/>
                          <a:tab pos="274320" algn="l"/>
                          <a:tab pos="408305" algn="l"/>
                        </a:tabLs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</a:t>
                      </a:r>
                      <a:r>
                        <a:rPr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новой техники белорусского производства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206" marR="44206" marT="6836" marB="0">
                    <a:solidFill>
                      <a:srgbClr val="92D050"/>
                    </a:solidFill>
                  </a:tcPr>
                </a:tc>
              </a:tr>
              <a:tr h="1687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заводов производителей техники включены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206" marR="44206" marT="6836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eaLnBrk="0" fontAlgn="base" hangingPunct="0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Минский автозавод (грузовые автомобили, автобусы, троллейбусы),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eaLnBrk="0" fontAlgn="base" hangingPunct="0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Минский тракторный завод;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eaLnBrk="0" fontAlgn="base" hangingPunct="0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Бобруйский завод тракторных деталей и агрегатов (тракторы);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eaLnBrk="0" fontAlgn="base" hangingPunct="0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«БелАЗ» (большегрузная техника, карьерные самосвалы);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eaLnBrk="0" fontAlgn="base" hangingPunct="0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«Гомсельмаш» (зерноуборочная и кормоуборочная техника);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eaLnBrk="0" fontAlgn="base" hangingPunct="0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«Бобруйскагромаш» (уборочная сельхозтехника);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eaLnBrk="0" fontAlgn="base" hangingPunct="0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«Лидагропроммаш» (зерноуборочная техника, посевная техника);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eaLnBrk="0" fontAlgn="base" hangingPunct="0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Брестский электромеханический завод (посевные агрегаты, сеялки);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eaLnBrk="0" fontAlgn="base" hangingPunct="0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«Белкоммунмаш» (троллейбусы, трамваи, коммунальная техника).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206" marR="44206" marT="6836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50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кредита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206" marR="44206" marT="6836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500 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Заемщиков, осуществляющих с/х деятельность – от  150 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Максимальная сумма определяется платежеспособностью.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206" marR="44206" marT="6836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кредита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206" marR="44206" marT="6836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5 лет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6836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62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Процентная ставка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206" marR="44206" marT="6836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48310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8% 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годовых.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Финансов Республики Беларусь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субсидирует ПАО Сбербанк 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 процентной ставки по кредитам конечным покупателям техники белорусского производства в размере ключевой ставки ЦБ РФ –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7,75</a:t>
                      </a:r>
                      <a:r>
                        <a:rPr lang="ru-RU" sz="120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sng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годовых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206" marR="44206" marT="6836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50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206" marR="44206" marT="6836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Залог приобретаемого транспортного средства.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Иное имеющиеся имущественное обеспечение.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Поручительство собственников бизнеса, основных компаний Группы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206" marR="44206" marT="6836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6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предоставления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206" marR="44206" marT="6836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Невозобновляемая кредитная линия.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206" marR="44206" marT="6836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7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взнос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206" marR="44206" marT="6836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10 % для всех заемщиков в рамках программы «Беларусь»  под залог приобретаемых ТС. В остальных случаях первоначальный взнос  не требуется.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206" marR="44206" marT="6836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50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06327" y="170230"/>
            <a:ext cx="9437675" cy="754801"/>
            <a:chOff x="476342" y="620709"/>
            <a:chExt cx="9437675" cy="396333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542201" y="1017042"/>
              <a:ext cx="523539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Заголовок 4"/>
            <p:cNvSpPr txBox="1">
              <a:spLocks/>
            </p:cNvSpPr>
            <p:nvPr/>
          </p:nvSpPr>
          <p:spPr bwMode="auto">
            <a:xfrm>
              <a:off x="476342" y="620709"/>
              <a:ext cx="9437675" cy="349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rgbClr val="049536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ea typeface="Century Gothic" charset="0"/>
                  <a:cs typeface="Times New Roman" panose="02020603050405020304" pitchFamily="18" charset="0"/>
                </a:rPr>
                <a:t>ПРОГРАММ</a:t>
              </a:r>
              <a:r>
                <a:rPr lang="ru-RU" sz="1600" b="1" dirty="0">
                  <a:solidFill>
                    <a:schemeClr val="accent5"/>
                  </a:solidFill>
                  <a:latin typeface="Times New Roman" panose="02020603050405020304" pitchFamily="18" charset="0"/>
                  <a:ea typeface="Century Gothic" charset="0"/>
                  <a:cs typeface="Times New Roman" panose="02020603050405020304" pitchFamily="18" charset="0"/>
                </a:rPr>
                <a:t>А</a:t>
              </a:r>
              <a:r>
                <a:rPr lang="ru-RU" sz="16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ea typeface="Century Gothic" charset="0"/>
                  <a:cs typeface="Times New Roman" panose="02020603050405020304" pitchFamily="18" charset="0"/>
                </a:rPr>
                <a:t> Министерства Промышленности и Торговли РФ (МПТ)</a:t>
              </a:r>
            </a:p>
            <a:p>
              <a:endPara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endParaRPr>
            </a:p>
            <a:p>
              <a:r>
                <a:rPr lang="ru-RU" sz="1600" b="1" dirty="0">
                  <a:solidFill>
                    <a:schemeClr val="accent5"/>
                  </a:solidFill>
                  <a:latin typeface="Times New Roman" panose="02020603050405020304" pitchFamily="18" charset="0"/>
                  <a:ea typeface="Century Gothic" charset="0"/>
                  <a:cs typeface="Times New Roman" panose="02020603050405020304" pitchFamily="18" charset="0"/>
                </a:rPr>
                <a:t>Постановление Правительства </a:t>
              </a:r>
              <a:r>
                <a:rPr lang="ru-RU" sz="16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ea typeface="Century Gothic" charset="0"/>
                  <a:cs typeface="Times New Roman" panose="02020603050405020304" pitchFamily="18" charset="0"/>
                </a:rPr>
                <a:t>РФ</a:t>
              </a:r>
              <a:endPara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240772" y="300343"/>
            <a:ext cx="2457089" cy="461665"/>
            <a:chOff x="2643868" y="3564851"/>
            <a:chExt cx="8477460" cy="1086917"/>
          </a:xfrm>
        </p:grpSpPr>
        <p:pic>
          <p:nvPicPr>
            <p:cNvPr id="28" name="Изображение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3868" y="3564851"/>
              <a:ext cx="1104900" cy="952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4294667" y="3564851"/>
              <a:ext cx="6826661" cy="1086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000" dirty="0" smtClean="0">
                  <a:solidFill>
                    <a:schemeClr val="accent3"/>
                  </a:solidFill>
                  <a:latin typeface="Arial Narrow" charset="0"/>
                  <a:ea typeface="Arial Narrow" charset="0"/>
                  <a:cs typeface="Arial Narrow" charset="0"/>
                </a:rPr>
                <a:t>МИНИСТЕРСТВО ПРОМЫШЛЕННОСТИ И ТОРГОВЛИ РФ</a:t>
              </a:r>
              <a:endParaRPr lang="ru-RU" sz="1000" dirty="0">
                <a:solidFill>
                  <a:schemeClr val="accent3"/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  <p:sp>
        <p:nvSpPr>
          <p:cNvPr id="30" name="Номер слайда 3"/>
          <p:cNvSpPr txBox="1">
            <a:spLocks/>
          </p:cNvSpPr>
          <p:nvPr/>
        </p:nvSpPr>
        <p:spPr>
          <a:xfrm>
            <a:off x="7469012" y="647015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ookC" charset="0"/>
                <a:ea typeface="FuturaBookC" charset="0"/>
                <a:cs typeface="FuturaBookC" charset="0"/>
              </a:rPr>
              <a:t>5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FuturaBookC" charset="0"/>
              <a:ea typeface="FuturaBookC" charset="0"/>
              <a:cs typeface="FuturaBookC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447085"/>
              </p:ext>
            </p:extLst>
          </p:nvPr>
        </p:nvGraphicFramePr>
        <p:xfrm>
          <a:off x="106327" y="1072781"/>
          <a:ext cx="9696892" cy="5274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6231"/>
                <a:gridCol w="7860661"/>
              </a:tblGrid>
              <a:tr h="1182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кредита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245745" algn="l"/>
                          <a:tab pos="274320" algn="l"/>
                          <a:tab pos="408305" algn="l"/>
                        </a:tabLs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Инвестиционные цели:</a:t>
                      </a:r>
                      <a:r>
                        <a:rPr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риобретение техники, относящейся к кодам Общероссийского классификатора продукции по видам экономической деятельности в соответствии со списком</a:t>
                      </a:r>
                      <a:r>
                        <a:rPr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перечнем инновационной техники, утверждаемого МПТ .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245745" algn="l"/>
                          <a:tab pos="274320" algn="l"/>
                          <a:tab pos="408305" algn="l"/>
                        </a:tabLs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допускается приобретение  имущества для дальнейшей перепродажи – имущество приобретается для использования в предпринимательских целях.</a:t>
                      </a: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</a:tr>
              <a:tr h="719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кредита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500 тыс. руб.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Заемщиков, осуществляющих с/х деятельность – от  150 тыс. руб.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Максимальная сумма определяется платежеспособностью.</a:t>
                      </a:r>
                    </a:p>
                  </a:txBody>
                  <a:tcPr marL="55786" marR="55786" marT="8627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14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кредита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60 месяцев.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Выдача кредита / части кредита должна осуществляться в день подписания кредитной документации.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Субсидирование осуществляется по кредитам / траншам, выданным по кредитам, участвующим в Программе субсидирования МПТ 2019.</a:t>
                      </a:r>
                    </a:p>
                  </a:txBody>
                  <a:tcPr marL="55786" marR="55786" marT="862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Процентная ставка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48310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среднем до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7% 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годовых.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3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обязательном порядке оформляется в качестве обеспечения залог приобретаемой техники (оборудования).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2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предоставления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Невозобновляемая кредитная линия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5786" marR="55786" marT="8627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2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взнос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залоге приобретаемого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имущества</a:t>
                      </a:r>
                      <a:r>
                        <a:rPr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10% до 25%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залоге иного имеющегося имущественного обеспечения первоначальный взнос не требуется.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14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Приоритетные приобретаемой техники и оборудования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-Техника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сельскохозяйственная, строительно-дорожная и коммунальная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-Оборудование для пищевой и перерабатывающей промышленности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2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06327" y="170230"/>
            <a:ext cx="9437675" cy="754804"/>
            <a:chOff x="476342" y="620708"/>
            <a:chExt cx="9437675" cy="396334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542201" y="1017042"/>
              <a:ext cx="523539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Заголовок 4"/>
            <p:cNvSpPr txBox="1">
              <a:spLocks/>
            </p:cNvSpPr>
            <p:nvPr/>
          </p:nvSpPr>
          <p:spPr bwMode="auto">
            <a:xfrm>
              <a:off x="476342" y="620708"/>
              <a:ext cx="9437675" cy="349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rgbClr val="049536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ea typeface="Century Gothic" charset="0"/>
                  <a:cs typeface="Times New Roman" panose="02020603050405020304" pitchFamily="18" charset="0"/>
                </a:rPr>
                <a:t>ПРОГРАММ</a:t>
              </a:r>
              <a:r>
                <a:rPr lang="ru-RU" sz="1600" b="1" dirty="0">
                  <a:solidFill>
                    <a:schemeClr val="accent5"/>
                  </a:solidFill>
                  <a:latin typeface="Times New Roman" panose="02020603050405020304" pitchFamily="18" charset="0"/>
                  <a:ea typeface="Century Gothic" charset="0"/>
                  <a:cs typeface="Times New Roman" panose="02020603050405020304" pitchFamily="18" charset="0"/>
                </a:rPr>
                <a:t>А</a:t>
              </a:r>
              <a:r>
                <a:rPr lang="ru-RU" sz="16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ea typeface="Century Gothic" charset="0"/>
                  <a:cs typeface="Times New Roman" panose="02020603050405020304" pitchFamily="18" charset="0"/>
                </a:rPr>
                <a:t> Фонда развития моногородов</a:t>
              </a:r>
            </a:p>
            <a:p>
              <a:endPara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endParaRPr>
            </a:p>
            <a:p>
              <a:r>
                <a:rPr lang="ru-RU" sz="16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ea typeface="Century Gothic" charset="0"/>
                  <a:cs typeface="Times New Roman" panose="02020603050405020304" pitchFamily="18" charset="0"/>
                </a:rPr>
                <a:t>Продукт «Моногорода РФ «10 – 250»</a:t>
              </a:r>
              <a:endPara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240772" y="300344"/>
            <a:ext cx="2457089" cy="404572"/>
            <a:chOff x="2643868" y="3564851"/>
            <a:chExt cx="8477460" cy="952500"/>
          </a:xfrm>
        </p:grpSpPr>
        <p:pic>
          <p:nvPicPr>
            <p:cNvPr id="28" name="Изображение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3868" y="3564851"/>
              <a:ext cx="1104900" cy="952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4294667" y="3564851"/>
              <a:ext cx="6826661" cy="507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000" dirty="0" smtClean="0">
                  <a:solidFill>
                    <a:schemeClr val="accent3"/>
                  </a:solidFill>
                  <a:latin typeface="Arial Narrow" charset="0"/>
                  <a:ea typeface="Arial Narrow" charset="0"/>
                  <a:cs typeface="Arial Narrow" charset="0"/>
                </a:rPr>
                <a:t>ФОНД РАЗВИТИЯ МОНОГОРОДОВ</a:t>
              </a:r>
              <a:endParaRPr lang="ru-RU" sz="1000" dirty="0">
                <a:solidFill>
                  <a:schemeClr val="accent3"/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  <p:sp>
        <p:nvSpPr>
          <p:cNvPr id="30" name="Номер слайда 3"/>
          <p:cNvSpPr txBox="1">
            <a:spLocks/>
          </p:cNvSpPr>
          <p:nvPr/>
        </p:nvSpPr>
        <p:spPr>
          <a:xfrm>
            <a:off x="7469012" y="647015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ookC" charset="0"/>
                <a:ea typeface="FuturaBookC" charset="0"/>
                <a:cs typeface="FuturaBookC" charset="0"/>
              </a:rPr>
              <a:t>5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FuturaBookC" charset="0"/>
              <a:ea typeface="FuturaBookC" charset="0"/>
              <a:cs typeface="FuturaBookC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304936"/>
              </p:ext>
            </p:extLst>
          </p:nvPr>
        </p:nvGraphicFramePr>
        <p:xfrm>
          <a:off x="106326" y="1010093"/>
          <a:ext cx="9686259" cy="5273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6691"/>
                <a:gridCol w="7489568"/>
              </a:tblGrid>
              <a:tr h="783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245745" algn="l"/>
                          <a:tab pos="274320" algn="l"/>
                          <a:tab pos="408305" algn="l"/>
                        </a:tabLs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беспроцентных займов на любые цели развития бизнеса.</a:t>
                      </a: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</a:tr>
              <a:tr h="833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Заемщики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</a:t>
                      </a:r>
                      <a:r>
                        <a:rPr lang="ru-RU" sz="14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ЮЛ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осуществляющих деятельность и/или зарегистрированных на территории моногородов РФ</a:t>
                      </a:r>
                      <a:endParaRPr lang="ru-RU" sz="14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09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займа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10 млн. руб. до 250 млн. руб.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Максимальная сумма определяется платежеспособностью.</a:t>
                      </a:r>
                    </a:p>
                  </a:txBody>
                  <a:tcPr marL="55786" marR="55786" marT="862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52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займа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15 лет.</a:t>
                      </a:r>
                    </a:p>
                  </a:txBody>
                  <a:tcPr marL="55786" marR="55786" marT="8627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4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Процентная ставка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48310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07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обязательном порядке оформляется в качестве обеспечения Банковская гарантия.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52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предоставления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Займ Фонда развития моногородов</a:t>
                      </a:r>
                    </a:p>
                  </a:txBody>
                  <a:tcPr marL="55786" marR="55786" marT="862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4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06327" y="252339"/>
            <a:ext cx="9437675" cy="402035"/>
            <a:chOff x="476342" y="911741"/>
            <a:chExt cx="9437675" cy="105301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542201" y="1017042"/>
              <a:ext cx="523539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Заголовок 4"/>
            <p:cNvSpPr txBox="1">
              <a:spLocks/>
            </p:cNvSpPr>
            <p:nvPr/>
          </p:nvSpPr>
          <p:spPr bwMode="auto">
            <a:xfrm>
              <a:off x="476342" y="911741"/>
              <a:ext cx="9437675" cy="58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rgbClr val="049536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ea typeface="Century Gothic" charset="0"/>
                  <a:cs typeface="Times New Roman" panose="02020603050405020304" pitchFamily="18" charset="0"/>
                </a:rPr>
                <a:t>STARTUP – </a:t>
              </a:r>
              <a:r>
                <a:rPr lang="ru-RU" sz="16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ea typeface="Century Gothic" charset="0"/>
                  <a:cs typeface="Times New Roman" panose="02020603050405020304" pitchFamily="18" charset="0"/>
                </a:rPr>
                <a:t>Развитие новых видов деятельности</a:t>
              </a:r>
              <a:endPara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Номер слайда 3"/>
          <p:cNvSpPr txBox="1">
            <a:spLocks/>
          </p:cNvSpPr>
          <p:nvPr/>
        </p:nvSpPr>
        <p:spPr>
          <a:xfrm>
            <a:off x="7469012" y="647015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ookC" charset="0"/>
                <a:ea typeface="FuturaBookC" charset="0"/>
                <a:cs typeface="FuturaBookC" charset="0"/>
              </a:rPr>
              <a:t>5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FuturaBookC" charset="0"/>
              <a:ea typeface="FuturaBookC" charset="0"/>
              <a:cs typeface="FuturaBookC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078002"/>
              </p:ext>
            </p:extLst>
          </p:nvPr>
        </p:nvGraphicFramePr>
        <p:xfrm>
          <a:off x="106327" y="765545"/>
          <a:ext cx="9718157" cy="5603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0257"/>
                <a:gridCol w="7877900"/>
              </a:tblGrid>
              <a:tr h="87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кредита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245745" algn="l"/>
                          <a:tab pos="274320" algn="l"/>
                          <a:tab pos="408305" algn="l"/>
                        </a:tabLs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Кредитование проектных компаний, развитие нового вида деятельности: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245745" algn="l"/>
                          <a:tab pos="274320" algn="l"/>
                          <a:tab pos="408305" algn="l"/>
                        </a:tabLs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-Инвестиционные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245745" algn="l"/>
                          <a:tab pos="274320" algn="l"/>
                          <a:tab pos="408305" algn="l"/>
                        </a:tabLs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-Пополнение оборотных активов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245745" algn="l"/>
                          <a:tab pos="274320" algn="l"/>
                          <a:tab pos="408305" algn="l"/>
                        </a:tabLst>
                      </a:pPr>
                      <a:endParaRPr lang="ru-RU" sz="12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</a:tr>
              <a:tr h="655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STARTUP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убъект МСП, с даты регистрации которого прошло не более 5 лет, или субъект МСП, который с даты государственной регистрации не осуществлял производство (реализацию услуги) или осуществлял в незначительном объеме.</a:t>
                      </a:r>
                    </a:p>
                  </a:txBody>
                  <a:tcPr marL="55786" marR="55786" marT="8627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76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кредита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500 тыс. руб.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Заемщиков, осуществляющих с/х деятельность – от  150 тыс. руб.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Максимальная сумма определяется платежеспособностью.</a:t>
                      </a:r>
                    </a:p>
                  </a:txBody>
                  <a:tcPr marL="55786" marR="55786" marT="862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1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кредита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инвестиционных целей до 10 лет.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пополнение оборотных средств до 3 лет. </a:t>
                      </a:r>
                    </a:p>
                  </a:txBody>
                  <a:tcPr marL="55786" marR="55786" marT="8627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8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Процентная ставка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48310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 расчет ставок для каждой сделки.</a:t>
                      </a:r>
                    </a:p>
                  </a:txBody>
                  <a:tcPr marL="55786" marR="55786" marT="862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55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Залог приобретаемого имущества.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Иное имеющееся имущественное обеспечение.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Поручительство собственников бизнеса, основных компаний Группы</a:t>
                      </a:r>
                    </a:p>
                  </a:txBody>
                  <a:tcPr marL="55786" marR="55786" marT="8627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6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предоставления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Кредит, Невозобновляемая 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кредитная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линия,</a:t>
                      </a:r>
                      <a:r>
                        <a:rPr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Возобновляемая кредитная линия.</a:t>
                      </a:r>
                      <a:endParaRPr lang="ru-RU" sz="12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0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взнос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залоге приобретаемого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имущества</a:t>
                      </a:r>
                      <a:r>
                        <a:rPr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10% до 25%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залоге иного имеющегося имущественного обеспечения первоначальный взнос не требуется.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67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Дополнительные требования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Наличие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действующего бизнеса: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срок ведения бизнеса для розничной торговли – 3 мес.,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прочие виды деятельности – 6 мес.,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Сезонные виды деятельности – 12 мес.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7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212651" y="313073"/>
            <a:ext cx="9437677" cy="609397"/>
            <a:chOff x="70844" y="528385"/>
            <a:chExt cx="9650329" cy="305461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291062" y="833846"/>
              <a:ext cx="523539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Заголовок 4"/>
            <p:cNvSpPr txBox="1">
              <a:spLocks/>
            </p:cNvSpPr>
            <p:nvPr/>
          </p:nvSpPr>
          <p:spPr bwMode="auto">
            <a:xfrm>
              <a:off x="70844" y="528385"/>
              <a:ext cx="9650329" cy="305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rgbClr val="049536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ea typeface="Century Gothic" charset="0"/>
                  <a:cs typeface="Times New Roman" panose="02020603050405020304" pitchFamily="18" charset="0"/>
                </a:rPr>
                <a:t>Механизм гарантийной поддержки</a:t>
              </a:r>
              <a:endParaRPr lang="en-US" sz="1600" b="1" dirty="0">
                <a:solidFill>
                  <a:schemeClr val="accent5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endParaRPr>
            </a:p>
            <a:p>
              <a:endParaRPr lang="ru-RU" sz="1400" b="1" dirty="0" smtClean="0">
                <a:solidFill>
                  <a:srgbClr val="329AC6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endParaRPr>
            </a:p>
            <a:p>
              <a:endParaRPr lang="ru-RU" sz="1400" b="1" dirty="0">
                <a:solidFill>
                  <a:srgbClr val="329AC6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sp>
        <p:nvSpPr>
          <p:cNvPr id="30" name="Номер слайда 3"/>
          <p:cNvSpPr txBox="1">
            <a:spLocks/>
          </p:cNvSpPr>
          <p:nvPr/>
        </p:nvSpPr>
        <p:spPr>
          <a:xfrm>
            <a:off x="7469012" y="647015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BookC" charset="0"/>
                <a:ea typeface="FuturaBookC" charset="0"/>
                <a:cs typeface="FuturaBookC" charset="0"/>
              </a:rPr>
              <a:t>1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FuturaBookC" charset="0"/>
              <a:ea typeface="FuturaBookC" charset="0"/>
              <a:cs typeface="FuturaBookC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503312"/>
              </p:ext>
            </p:extLst>
          </p:nvPr>
        </p:nvGraphicFramePr>
        <p:xfrm>
          <a:off x="106326" y="1073887"/>
          <a:ext cx="9686260" cy="5295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5504"/>
                <a:gridCol w="7860756"/>
              </a:tblGrid>
              <a:tr h="665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Заемщики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5745" algn="l"/>
                          <a:tab pos="274320" algn="l"/>
                          <a:tab pos="408305" algn="l"/>
                        </a:tabLs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5745" algn="l"/>
                          <a:tab pos="274320" algn="l"/>
                          <a:tab pos="40830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Клиенты, относящиеся к субъектам МСП в соответствии с требованиями 209-ФЗ РФ.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</a:tr>
              <a:tr h="1178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Поручительство МКК Госфонд ППКО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245745" algn="l"/>
                          <a:tab pos="274320" algn="l"/>
                          <a:tab pos="408305" algn="l"/>
                        </a:tabLs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Оформленное в соответствии с требованиями действующего законодательства Российской Федерации поручительство, в соответствии с которой МКК Госфонд ППКО перед Банком</a:t>
                      </a:r>
                      <a:r>
                        <a:rPr lang="ru-RU" sz="14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отвечать за исполнение субъектом МСП (Принципалом) его обязательств по кредитному договору/договору о предоставлении банковской гарантии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8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поручительства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25 млн. руб.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•До 50% суммы кредита (основной долг)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•До 70% от суммы гарантии исполнения контракта</a:t>
                      </a:r>
                    </a:p>
                  </a:txBody>
                  <a:tcPr marL="55786" marR="55786" marT="862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4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поручительства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Сроку кредита + 3 года</a:t>
                      </a:r>
                      <a:endParaRPr lang="ru-RU" sz="14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63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Комиссия за предоставление </a:t>
                      </a:r>
                      <a:r>
                        <a:rPr lang="ru-RU" sz="14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поручительства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48310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indent="44831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1% от суммы поручительства за каждый год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поручительства – для неторговых ОКВЭД</a:t>
                      </a:r>
                    </a:p>
                    <a:p>
                      <a:pPr marL="0" marR="0" indent="44831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1,5% от суммы поручительства за каждый год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поручительства – для торговых ОКВЭД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indent="448310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06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Суть предоставления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Приравнивается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к имущественному обеспечению по кредитным обязательствам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86" marR="55786" marT="8627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5949701" y="300345"/>
            <a:ext cx="3748161" cy="584775"/>
            <a:chOff x="2643868" y="3564851"/>
            <a:chExt cx="8477465" cy="1021658"/>
          </a:xfrm>
        </p:grpSpPr>
        <p:pic>
          <p:nvPicPr>
            <p:cNvPr id="10" name="Изображение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3868" y="3564851"/>
              <a:ext cx="1104900" cy="952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4048925" y="3564851"/>
              <a:ext cx="7072408" cy="1021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000" dirty="0" smtClean="0">
                  <a:solidFill>
                    <a:schemeClr val="accent3"/>
                  </a:solidFill>
                  <a:latin typeface="Arial Narrow" charset="0"/>
                  <a:ea typeface="Arial Narrow" charset="0"/>
                  <a:cs typeface="Arial Narrow" charset="0"/>
                </a:rPr>
                <a:t>МИКРОКРЕДИТНАЯ КОМПАНИЯ </a:t>
              </a:r>
            </a:p>
            <a:p>
              <a:pPr>
                <a:lnSpc>
                  <a:spcPct val="80000"/>
                </a:lnSpc>
              </a:pPr>
              <a:r>
                <a:rPr lang="ru-RU" sz="1000" dirty="0" smtClean="0">
                  <a:solidFill>
                    <a:schemeClr val="accent3"/>
                  </a:solidFill>
                  <a:latin typeface="Arial Narrow" charset="0"/>
                  <a:ea typeface="Arial Narrow" charset="0"/>
                  <a:cs typeface="Arial Narrow" charset="0"/>
                </a:rPr>
                <a:t>ГОСУДАРСТВЕННЫЙ ФОНД </a:t>
              </a:r>
            </a:p>
            <a:p>
              <a:pPr>
                <a:lnSpc>
                  <a:spcPct val="80000"/>
                </a:lnSpc>
              </a:pPr>
              <a:r>
                <a:rPr lang="ru-RU" sz="1000" dirty="0" smtClean="0">
                  <a:solidFill>
                    <a:schemeClr val="accent3"/>
                  </a:solidFill>
                  <a:latin typeface="Arial Narrow" charset="0"/>
                  <a:ea typeface="Arial Narrow" charset="0"/>
                  <a:cs typeface="Arial Narrow" charset="0"/>
                </a:rPr>
                <a:t>ПОДДЕРЖКИ МАЛОГО ПРЕДПРИНИМАТЕЛЬСТВА </a:t>
              </a:r>
            </a:p>
            <a:p>
              <a:pPr>
                <a:lnSpc>
                  <a:spcPct val="80000"/>
                </a:lnSpc>
              </a:pPr>
              <a:r>
                <a:rPr lang="ru-RU" sz="1000" dirty="0" smtClean="0">
                  <a:solidFill>
                    <a:schemeClr val="accent3"/>
                  </a:solidFill>
                  <a:latin typeface="Arial Narrow" charset="0"/>
                  <a:ea typeface="Arial Narrow" charset="0"/>
                  <a:cs typeface="Arial Narrow" charset="0"/>
                </a:rPr>
                <a:t>КЕМЕРОВСКОЙ ОБЛАСТИ </a:t>
              </a:r>
              <a:endParaRPr lang="ru-RU" sz="1000" dirty="0">
                <a:solidFill>
                  <a:schemeClr val="accent3"/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45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heme/theme1.xml><?xml version="1.0" encoding="utf-8"?>
<a:theme xmlns:a="http://schemas.openxmlformats.org/drawingml/2006/main" name="Тема Office">
  <a:themeElements>
    <a:clrScheme name="Цвет 8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F59000"/>
      </a:accent1>
      <a:accent2>
        <a:srgbClr val="52C82C"/>
      </a:accent2>
      <a:accent3>
        <a:srgbClr val="266CA1"/>
      </a:accent3>
      <a:accent4>
        <a:srgbClr val="F9D813"/>
      </a:accent4>
      <a:accent5>
        <a:srgbClr val="24937D"/>
      </a:accent5>
      <a:accent6>
        <a:srgbClr val="3695AF"/>
      </a:accent6>
      <a:hlink>
        <a:srgbClr val="6B9F25"/>
      </a:hlink>
      <a:folHlink>
        <a:srgbClr val="BA6906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19745</TotalTime>
  <Words>1727</Words>
  <Application>Microsoft Office PowerPoint</Application>
  <PresentationFormat>Лист A4 (210x297 мм)</PresentationFormat>
  <Paragraphs>270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Лих Анна Александровна</cp:lastModifiedBy>
  <cp:revision>667</cp:revision>
  <cp:lastPrinted>2018-06-09T10:34:34Z</cp:lastPrinted>
  <dcterms:created xsi:type="dcterms:W3CDTF">2016-07-27T07:40:44Z</dcterms:created>
  <dcterms:modified xsi:type="dcterms:W3CDTF">2019-03-14T06:02:42Z</dcterms:modified>
</cp:coreProperties>
</file>