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80" r:id="rId7"/>
    <p:sldId id="265" r:id="rId8"/>
    <p:sldId id="264" r:id="rId9"/>
    <p:sldId id="267" r:id="rId10"/>
    <p:sldId id="274" r:id="rId11"/>
    <p:sldId id="275" r:id="rId12"/>
    <p:sldId id="276" r:id="rId13"/>
    <p:sldId id="277" r:id="rId14"/>
    <p:sldId id="278" r:id="rId15"/>
    <p:sldId id="279" r:id="rId16"/>
  </p:sldIdLst>
  <p:sldSz cx="9906000" cy="6858000" type="A4"/>
  <p:notesSz cx="6797675" cy="9928225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CCFF99"/>
    <a:srgbClr val="FF5050"/>
    <a:srgbClr val="4B974D"/>
    <a:srgbClr val="D8EAF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68612" autoAdjust="0"/>
  </p:normalViewPr>
  <p:slideViewPr>
    <p:cSldViewPr snapToGrid="0" snapToObjects="1">
      <p:cViewPr>
        <p:scale>
          <a:sx n="80" d="100"/>
          <a:sy n="80" d="100"/>
        </p:scale>
        <p:origin x="-2460" y="1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 внесудебный порядок защиты прав клиентов</a:t>
          </a:r>
          <a:endParaRPr lang="ru-RU" sz="2000" dirty="0">
            <a:solidFill>
              <a:schemeClr val="bg1"/>
            </a:solidFill>
          </a:endParaRPr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- всестороннее и полное исследование обстоятельств, изложенных в обращении клиента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- снижение напряженности в вопросах применения мер ПОД/ФТ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34D49D8E-650F-431E-872F-491BD691E9A6}" type="presOf" srcId="{E18BD253-5672-49D0-9090-2F26BB88C66D}" destId="{D6192600-00AE-40D8-81C3-7533C39CCFA4}" srcOrd="0" destOrd="0" presId="urn:microsoft.com/office/officeart/2008/layout/VerticalCurvedList"/>
    <dgm:cxn modelId="{C6FB9F01-02E4-4F2D-B110-6F6E027EC1F9}" type="presOf" srcId="{BB6A0EAA-E1D1-4477-8EA7-E96312C6A1C3}" destId="{F33F5915-E3FA-4A93-B699-C66E6188E2C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14312FA4-4199-48E5-8532-1A116E6B00E9}" type="presOf" srcId="{A6CF0455-1025-49C2-9E3D-94E4C9E4CAE8}" destId="{B34B1554-7F4E-4A6F-84E3-774AF34BDB91}" srcOrd="0" destOrd="0" presId="urn:microsoft.com/office/officeart/2008/layout/VerticalCurvedList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BFD9E774-96F9-4B47-8FCD-09C656902CFB}" type="presOf" srcId="{578644DA-E501-43F2-8AEA-C70D7E2C2351}" destId="{F8CB2CA7-5DA3-447A-BA5E-CECB1254BB73}" srcOrd="0" destOrd="0" presId="urn:microsoft.com/office/officeart/2008/layout/VerticalCurvedList"/>
    <dgm:cxn modelId="{479BB378-6C4F-4D30-99B5-D3BE77CAEC67}" type="presOf" srcId="{92012388-998E-4571-B9B0-BAF25C6EC79E}" destId="{5A53B3BD-9F23-4EB7-A7CF-4BAAA228B34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03336E84-8601-4ACB-8033-58A7B9A17A87}" type="presParOf" srcId="{D6192600-00AE-40D8-81C3-7533C39CCFA4}" destId="{DE657423-7945-43DA-94C4-2608B343CD2D}" srcOrd="0" destOrd="0" presId="urn:microsoft.com/office/officeart/2008/layout/VerticalCurvedList"/>
    <dgm:cxn modelId="{F128F0A6-D8AC-4030-8CD6-D67E43C0EB43}" type="presParOf" srcId="{DE657423-7945-43DA-94C4-2608B343CD2D}" destId="{A0A7F3E0-9DBD-4AFE-BAA8-7ABD33DF67E5}" srcOrd="0" destOrd="0" presId="urn:microsoft.com/office/officeart/2008/layout/VerticalCurvedList"/>
    <dgm:cxn modelId="{309E1F5F-6668-4471-A8F6-1994BD9A7FE6}" type="presParOf" srcId="{A0A7F3E0-9DBD-4AFE-BAA8-7ABD33DF67E5}" destId="{0F1731A4-AEF5-4FB7-B42E-E90295622446}" srcOrd="0" destOrd="0" presId="urn:microsoft.com/office/officeart/2008/layout/VerticalCurvedList"/>
    <dgm:cxn modelId="{9DFB02F4-603C-4C52-878B-5FF7E319C568}" type="presParOf" srcId="{A0A7F3E0-9DBD-4AFE-BAA8-7ABD33DF67E5}" destId="{B34B1554-7F4E-4A6F-84E3-774AF34BDB91}" srcOrd="1" destOrd="0" presId="urn:microsoft.com/office/officeart/2008/layout/VerticalCurvedList"/>
    <dgm:cxn modelId="{857CE66D-F8A7-4BCD-82D8-6024446DE447}" type="presParOf" srcId="{A0A7F3E0-9DBD-4AFE-BAA8-7ABD33DF67E5}" destId="{A65D3AFD-70F7-42C6-8253-516D3FB188ED}" srcOrd="2" destOrd="0" presId="urn:microsoft.com/office/officeart/2008/layout/VerticalCurvedList"/>
    <dgm:cxn modelId="{0097DF3C-CAB8-48AE-8810-6AFB5D5BC946}" type="presParOf" srcId="{A0A7F3E0-9DBD-4AFE-BAA8-7ABD33DF67E5}" destId="{1ACA7C39-8C61-43BF-AD90-7D8A201CD13E}" srcOrd="3" destOrd="0" presId="urn:microsoft.com/office/officeart/2008/layout/VerticalCurvedList"/>
    <dgm:cxn modelId="{264D3A5C-3C88-41F8-9386-8C26DF7E8667}" type="presParOf" srcId="{DE657423-7945-43DA-94C4-2608B343CD2D}" destId="{F8CB2CA7-5DA3-447A-BA5E-CECB1254BB73}" srcOrd="1" destOrd="0" presId="urn:microsoft.com/office/officeart/2008/layout/VerticalCurvedList"/>
    <dgm:cxn modelId="{92956E6F-6541-4DB4-9CBA-217CE93548B5}" type="presParOf" srcId="{DE657423-7945-43DA-94C4-2608B343CD2D}" destId="{7E682808-6116-4256-85D8-DED8DA7A3EC3}" srcOrd="2" destOrd="0" presId="urn:microsoft.com/office/officeart/2008/layout/VerticalCurvedList"/>
    <dgm:cxn modelId="{9EDAC16F-DCA8-4CBB-BE98-4784102F377F}" type="presParOf" srcId="{7E682808-6116-4256-85D8-DED8DA7A3EC3}" destId="{999135B1-E005-4374-B4EA-4DBA7210A020}" srcOrd="0" destOrd="0" presId="urn:microsoft.com/office/officeart/2008/layout/VerticalCurvedList"/>
    <dgm:cxn modelId="{B8CD7C26-9919-4211-810E-67EDE1270466}" type="presParOf" srcId="{DE657423-7945-43DA-94C4-2608B343CD2D}" destId="{5A53B3BD-9F23-4EB7-A7CF-4BAAA228B344}" srcOrd="3" destOrd="0" presId="urn:microsoft.com/office/officeart/2008/layout/VerticalCurvedList"/>
    <dgm:cxn modelId="{F06D73ED-ED6C-4F43-A467-F2E8A3B0CE7E}" type="presParOf" srcId="{DE657423-7945-43DA-94C4-2608B343CD2D}" destId="{FF2229BC-2C1A-4829-86E1-538355F0AAFA}" srcOrd="4" destOrd="0" presId="urn:microsoft.com/office/officeart/2008/layout/VerticalCurvedList"/>
    <dgm:cxn modelId="{D845B0DC-9EE0-4641-98C8-7C86AB0C5AF0}" type="presParOf" srcId="{FF2229BC-2C1A-4829-86E1-538355F0AAFA}" destId="{9A3F248A-D2D7-4B1C-B428-4758E4E31EE8}" srcOrd="0" destOrd="0" presId="urn:microsoft.com/office/officeart/2008/layout/VerticalCurvedList"/>
    <dgm:cxn modelId="{2C4F8C1A-5B2D-44A2-8027-6F680E9DFF74}" type="presParOf" srcId="{DE657423-7945-43DA-94C4-2608B343CD2D}" destId="{F33F5915-E3FA-4A93-B699-C66E6188E2C4}" srcOrd="5" destOrd="0" presId="urn:microsoft.com/office/officeart/2008/layout/VerticalCurvedList"/>
    <dgm:cxn modelId="{A277EFC5-4CD4-4DCB-A015-F834E7F241EF}" type="presParOf" srcId="{DE657423-7945-43DA-94C4-2608B343CD2D}" destId="{B1FCE95D-CF8F-4A72-8150-7D68AD4C07E7}" srcOrd="6" destOrd="0" presId="urn:microsoft.com/office/officeart/2008/layout/VerticalCurvedList"/>
    <dgm:cxn modelId="{CD73E971-3D4A-4FCB-8481-5ED4C6D0BC26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 отказ от заключения договора банковского счета (вклада)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- отказ от проведения операции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2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2"/>
      <dgm:spPr/>
    </dgm:pt>
    <dgm:pt modelId="{1ACA7C39-8C61-43BF-AD90-7D8A201CD13E}" type="pres">
      <dgm:prSet presAssocID="{E18BD253-5672-49D0-9090-2F26BB88C66D}" presName="dstNode" presStyleLbl="node1" presStyleIdx="0" presStyleCnt="2"/>
      <dgm:spPr/>
    </dgm:pt>
    <dgm:pt modelId="{F8CB2CA7-5DA3-447A-BA5E-CECB1254BB73}" type="pres">
      <dgm:prSet presAssocID="{578644DA-E501-43F2-8AEA-C70D7E2C235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2" custLinFactNeighborX="1729" custLinFactNeighborY="1572"/>
      <dgm:spPr/>
      <dgm:t>
        <a:bodyPr/>
        <a:lstStyle/>
        <a:p>
          <a:endParaRPr lang="ru-RU"/>
        </a:p>
      </dgm:t>
    </dgm:pt>
    <dgm:pt modelId="{5A53B3BD-9F23-4EB7-A7CF-4BAAA228B344}" type="pres">
      <dgm:prSet presAssocID="{92012388-998E-4571-B9B0-BAF25C6EC79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2"/>
      <dgm:spPr/>
    </dgm:pt>
  </dgm:ptLst>
  <dgm:cxnLst>
    <dgm:cxn modelId="{79027CB5-5F65-4FFF-BA0B-C6F30A504A6E}" type="presOf" srcId="{A6CF0455-1025-49C2-9E3D-94E4C9E4CAE8}" destId="{B34B1554-7F4E-4A6F-84E3-774AF34BDB91}" srcOrd="0" destOrd="0" presId="urn:microsoft.com/office/officeart/2008/layout/VerticalCurvedList"/>
    <dgm:cxn modelId="{1DE7DED5-E3F1-4192-853F-7115B92C1D62}" type="presOf" srcId="{E18BD253-5672-49D0-9090-2F26BB88C66D}" destId="{D6192600-00AE-40D8-81C3-7533C39CCFA4}" srcOrd="0" destOrd="0" presId="urn:microsoft.com/office/officeart/2008/layout/VerticalCurvedList"/>
    <dgm:cxn modelId="{BD4DD300-EC99-4A56-9F63-B91BEE2BA52C}" type="presOf" srcId="{578644DA-E501-43F2-8AEA-C70D7E2C2351}" destId="{F8CB2CA7-5DA3-447A-BA5E-CECB1254BB73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09BC445B-7A8F-42E2-A6D4-7385F3D88ED7}" type="presOf" srcId="{92012388-998E-4571-B9B0-BAF25C6EC79E}" destId="{5A53B3BD-9F23-4EB7-A7CF-4BAAA228B34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F7C6BDE7-9192-442C-83D2-1F1F75CEC4C6}" type="presParOf" srcId="{D6192600-00AE-40D8-81C3-7533C39CCFA4}" destId="{DE657423-7945-43DA-94C4-2608B343CD2D}" srcOrd="0" destOrd="0" presId="urn:microsoft.com/office/officeart/2008/layout/VerticalCurvedList"/>
    <dgm:cxn modelId="{4891BB15-CA2C-44C6-9958-1A062ADF982D}" type="presParOf" srcId="{DE657423-7945-43DA-94C4-2608B343CD2D}" destId="{A0A7F3E0-9DBD-4AFE-BAA8-7ABD33DF67E5}" srcOrd="0" destOrd="0" presId="urn:microsoft.com/office/officeart/2008/layout/VerticalCurvedList"/>
    <dgm:cxn modelId="{6E2B1D92-3A33-4564-A947-5AC695667695}" type="presParOf" srcId="{A0A7F3E0-9DBD-4AFE-BAA8-7ABD33DF67E5}" destId="{0F1731A4-AEF5-4FB7-B42E-E90295622446}" srcOrd="0" destOrd="0" presId="urn:microsoft.com/office/officeart/2008/layout/VerticalCurvedList"/>
    <dgm:cxn modelId="{DE2A32E9-375A-4DF8-B7E1-5B611E26A3F8}" type="presParOf" srcId="{A0A7F3E0-9DBD-4AFE-BAA8-7ABD33DF67E5}" destId="{B34B1554-7F4E-4A6F-84E3-774AF34BDB91}" srcOrd="1" destOrd="0" presId="urn:microsoft.com/office/officeart/2008/layout/VerticalCurvedList"/>
    <dgm:cxn modelId="{7D0630C4-821F-4580-B107-E170572E4DC0}" type="presParOf" srcId="{A0A7F3E0-9DBD-4AFE-BAA8-7ABD33DF67E5}" destId="{A65D3AFD-70F7-42C6-8253-516D3FB188ED}" srcOrd="2" destOrd="0" presId="urn:microsoft.com/office/officeart/2008/layout/VerticalCurvedList"/>
    <dgm:cxn modelId="{98C8C576-899D-410D-9882-88843F15EA26}" type="presParOf" srcId="{A0A7F3E0-9DBD-4AFE-BAA8-7ABD33DF67E5}" destId="{1ACA7C39-8C61-43BF-AD90-7D8A201CD13E}" srcOrd="3" destOrd="0" presId="urn:microsoft.com/office/officeart/2008/layout/VerticalCurvedList"/>
    <dgm:cxn modelId="{2BB209E2-17C0-47B7-BE44-2F0646F19AC4}" type="presParOf" srcId="{DE657423-7945-43DA-94C4-2608B343CD2D}" destId="{F8CB2CA7-5DA3-447A-BA5E-CECB1254BB73}" srcOrd="1" destOrd="0" presId="urn:microsoft.com/office/officeart/2008/layout/VerticalCurvedList"/>
    <dgm:cxn modelId="{1961D3FC-DE7E-49D5-B5AF-07956C7CF269}" type="presParOf" srcId="{DE657423-7945-43DA-94C4-2608B343CD2D}" destId="{7E682808-6116-4256-85D8-DED8DA7A3EC3}" srcOrd="2" destOrd="0" presId="urn:microsoft.com/office/officeart/2008/layout/VerticalCurvedList"/>
    <dgm:cxn modelId="{1A802558-55CC-43F5-B06F-3B0277E58BD1}" type="presParOf" srcId="{7E682808-6116-4256-85D8-DED8DA7A3EC3}" destId="{999135B1-E005-4374-B4EA-4DBA7210A020}" srcOrd="0" destOrd="0" presId="urn:microsoft.com/office/officeart/2008/layout/VerticalCurvedList"/>
    <dgm:cxn modelId="{36CC24B4-9C62-4A4D-A45B-85553DE44A9E}" type="presParOf" srcId="{DE657423-7945-43DA-94C4-2608B343CD2D}" destId="{5A53B3BD-9F23-4EB7-A7CF-4BAAA228B344}" srcOrd="3" destOrd="0" presId="urn:microsoft.com/office/officeart/2008/layout/VerticalCurvedList"/>
    <dgm:cxn modelId="{0DD601BF-3A46-44FE-A48F-CE10F60C39A3}" type="presParOf" srcId="{DE657423-7945-43DA-94C4-2608B343CD2D}" destId="{FF2229BC-2C1A-4829-86E1-538355F0AAFA}" srcOrd="4" destOrd="0" presId="urn:microsoft.com/office/officeart/2008/layout/VerticalCurvedList"/>
    <dgm:cxn modelId="{D268AB11-7F16-4509-B804-FD249169E175}" type="presParOf" srcId="{FF2229BC-2C1A-4829-86E1-538355F0AAFA}" destId="{9A3F248A-D2D7-4B1C-B428-4758E4E31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 отказ от проведения операции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1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1"/>
      <dgm:spPr/>
    </dgm:pt>
    <dgm:pt modelId="{1ACA7C39-8C61-43BF-AD90-7D8A201CD13E}" type="pres">
      <dgm:prSet presAssocID="{E18BD253-5672-49D0-9090-2F26BB88C66D}" presName="dstNode" presStyleLbl="node1" presStyleIdx="0" presStyleCnt="1"/>
      <dgm:spPr/>
    </dgm:pt>
    <dgm:pt modelId="{F8CB2CA7-5DA3-447A-BA5E-CECB1254BB73}" type="pres">
      <dgm:prSet presAssocID="{578644DA-E501-43F2-8AEA-C70D7E2C235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1" custLinFactNeighborX="1729" custLinFactNeighborY="1572"/>
      <dgm:spPr/>
    </dgm:pt>
  </dgm:ptLst>
  <dgm:cxnLst>
    <dgm:cxn modelId="{2D4EEF04-AA0C-4D6D-B5A8-9507C76A44B3}" type="presOf" srcId="{578644DA-E501-43F2-8AEA-C70D7E2C2351}" destId="{F8CB2CA7-5DA3-447A-BA5E-CECB1254BB73}" srcOrd="0" destOrd="0" presId="urn:microsoft.com/office/officeart/2008/layout/VerticalCurvedList"/>
    <dgm:cxn modelId="{329EBE64-D511-491F-BC54-4C473AE0B10F}" type="presOf" srcId="{A6CF0455-1025-49C2-9E3D-94E4C9E4CAE8}" destId="{B34B1554-7F4E-4A6F-84E3-774AF34BDB91}" srcOrd="0" destOrd="0" presId="urn:microsoft.com/office/officeart/2008/layout/VerticalCurvedList"/>
    <dgm:cxn modelId="{4BF193D3-DDD7-4603-B15B-6C64A54D349C}" type="presOf" srcId="{E18BD253-5672-49D0-9090-2F26BB88C66D}" destId="{D6192600-00AE-40D8-81C3-7533C39CCFA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121379F0-A4B2-4196-8FCF-7300B0EC03AE}" type="presParOf" srcId="{D6192600-00AE-40D8-81C3-7533C39CCFA4}" destId="{DE657423-7945-43DA-94C4-2608B343CD2D}" srcOrd="0" destOrd="0" presId="urn:microsoft.com/office/officeart/2008/layout/VerticalCurvedList"/>
    <dgm:cxn modelId="{4D79A968-A339-415D-B7ED-8BEE399EB02C}" type="presParOf" srcId="{DE657423-7945-43DA-94C4-2608B343CD2D}" destId="{A0A7F3E0-9DBD-4AFE-BAA8-7ABD33DF67E5}" srcOrd="0" destOrd="0" presId="urn:microsoft.com/office/officeart/2008/layout/VerticalCurvedList"/>
    <dgm:cxn modelId="{31705021-8094-4BC0-A907-CD29F1ECD5CF}" type="presParOf" srcId="{A0A7F3E0-9DBD-4AFE-BAA8-7ABD33DF67E5}" destId="{0F1731A4-AEF5-4FB7-B42E-E90295622446}" srcOrd="0" destOrd="0" presId="urn:microsoft.com/office/officeart/2008/layout/VerticalCurvedList"/>
    <dgm:cxn modelId="{071A5EA2-5DA6-4852-8186-DB98F27F7B9A}" type="presParOf" srcId="{A0A7F3E0-9DBD-4AFE-BAA8-7ABD33DF67E5}" destId="{B34B1554-7F4E-4A6F-84E3-774AF34BDB91}" srcOrd="1" destOrd="0" presId="urn:microsoft.com/office/officeart/2008/layout/VerticalCurvedList"/>
    <dgm:cxn modelId="{9E87E12A-06CE-4496-A0AF-116C2C225AD4}" type="presParOf" srcId="{A0A7F3E0-9DBD-4AFE-BAA8-7ABD33DF67E5}" destId="{A65D3AFD-70F7-42C6-8253-516D3FB188ED}" srcOrd="2" destOrd="0" presId="urn:microsoft.com/office/officeart/2008/layout/VerticalCurvedList"/>
    <dgm:cxn modelId="{39EC91CA-BD50-41BC-842B-A9EFBBD7CCF2}" type="presParOf" srcId="{A0A7F3E0-9DBD-4AFE-BAA8-7ABD33DF67E5}" destId="{1ACA7C39-8C61-43BF-AD90-7D8A201CD13E}" srcOrd="3" destOrd="0" presId="urn:microsoft.com/office/officeart/2008/layout/VerticalCurvedList"/>
    <dgm:cxn modelId="{EB48561E-BEE4-468E-B4EF-ABBA958D89C4}" type="presParOf" srcId="{DE657423-7945-43DA-94C4-2608B343CD2D}" destId="{F8CB2CA7-5DA3-447A-BA5E-CECB1254BB73}" srcOrd="1" destOrd="0" presId="urn:microsoft.com/office/officeart/2008/layout/VerticalCurvedList"/>
    <dgm:cxn modelId="{085C13DA-6C27-49E0-9183-BEBD6E3EBF04}" type="presParOf" srcId="{DE657423-7945-43DA-94C4-2608B343CD2D}" destId="{7E682808-6116-4256-85D8-DED8DA7A3EC3}" srcOrd="2" destOrd="0" presId="urn:microsoft.com/office/officeart/2008/layout/VerticalCurvedList"/>
    <dgm:cxn modelId="{8C1D9315-5D8C-465B-AAFE-6517B5299361}" type="presParOf" srcId="{7E682808-6116-4256-85D8-DED8DA7A3EC3}" destId="{999135B1-E005-4374-B4EA-4DBA7210A0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предоставить документы, подтверждающие и обосновывающие законный характер операции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предоставить документы или сведения, обосновывающие экономический смысл операции 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предоставить дополнительные пояснения относительно указанных финансовой организацией причин отказа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886D97EA-CE61-461B-912C-188267D0F8B2}" type="presOf" srcId="{578644DA-E501-43F2-8AEA-C70D7E2C2351}" destId="{F8CB2CA7-5DA3-447A-BA5E-CECB1254BB73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8949C406-A2A8-4044-B220-D03493FE4E03}" type="presOf" srcId="{92012388-998E-4571-B9B0-BAF25C6EC79E}" destId="{5A53B3BD-9F23-4EB7-A7CF-4BAAA228B344}" srcOrd="0" destOrd="0" presId="urn:microsoft.com/office/officeart/2008/layout/VerticalCurvedList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F4738E80-15F8-46AB-91BF-14E919012339}" type="presOf" srcId="{A6CF0455-1025-49C2-9E3D-94E4C9E4CAE8}" destId="{B34B1554-7F4E-4A6F-84E3-774AF34BDB91}" srcOrd="0" destOrd="0" presId="urn:microsoft.com/office/officeart/2008/layout/VerticalCurvedList"/>
    <dgm:cxn modelId="{B598D055-0F5C-4B6A-A85E-7DAAFD18E971}" type="presOf" srcId="{E18BD253-5672-49D0-9090-2F26BB88C66D}" destId="{D6192600-00AE-40D8-81C3-7533C39CCFA4}" srcOrd="0" destOrd="0" presId="urn:microsoft.com/office/officeart/2008/layout/VerticalCurvedList"/>
    <dgm:cxn modelId="{3FBC504C-8E58-4431-9D75-53E872B09DD7}" type="presOf" srcId="{BB6A0EAA-E1D1-4477-8EA7-E96312C6A1C3}" destId="{F33F5915-E3FA-4A93-B699-C66E6188E2C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51F13D44-0B1B-45B9-8F17-1F6ACAE4A944}" type="presParOf" srcId="{D6192600-00AE-40D8-81C3-7533C39CCFA4}" destId="{DE657423-7945-43DA-94C4-2608B343CD2D}" srcOrd="0" destOrd="0" presId="urn:microsoft.com/office/officeart/2008/layout/VerticalCurvedList"/>
    <dgm:cxn modelId="{D94E9DD0-CB0F-49D1-B45B-28055FB81E7F}" type="presParOf" srcId="{DE657423-7945-43DA-94C4-2608B343CD2D}" destId="{A0A7F3E0-9DBD-4AFE-BAA8-7ABD33DF67E5}" srcOrd="0" destOrd="0" presId="urn:microsoft.com/office/officeart/2008/layout/VerticalCurvedList"/>
    <dgm:cxn modelId="{D7C0F679-84B4-4E49-BE39-4E4C9447F337}" type="presParOf" srcId="{A0A7F3E0-9DBD-4AFE-BAA8-7ABD33DF67E5}" destId="{0F1731A4-AEF5-4FB7-B42E-E90295622446}" srcOrd="0" destOrd="0" presId="urn:microsoft.com/office/officeart/2008/layout/VerticalCurvedList"/>
    <dgm:cxn modelId="{368AF8F1-6D4C-40CA-B4AB-A4C8FAA333D8}" type="presParOf" srcId="{A0A7F3E0-9DBD-4AFE-BAA8-7ABD33DF67E5}" destId="{B34B1554-7F4E-4A6F-84E3-774AF34BDB91}" srcOrd="1" destOrd="0" presId="urn:microsoft.com/office/officeart/2008/layout/VerticalCurvedList"/>
    <dgm:cxn modelId="{2004DA5F-5F63-4998-99DA-269FF9946C81}" type="presParOf" srcId="{A0A7F3E0-9DBD-4AFE-BAA8-7ABD33DF67E5}" destId="{A65D3AFD-70F7-42C6-8253-516D3FB188ED}" srcOrd="2" destOrd="0" presId="urn:microsoft.com/office/officeart/2008/layout/VerticalCurvedList"/>
    <dgm:cxn modelId="{52AFDD2C-CC3B-4DD1-B737-F0C6365AD60D}" type="presParOf" srcId="{A0A7F3E0-9DBD-4AFE-BAA8-7ABD33DF67E5}" destId="{1ACA7C39-8C61-43BF-AD90-7D8A201CD13E}" srcOrd="3" destOrd="0" presId="urn:microsoft.com/office/officeart/2008/layout/VerticalCurvedList"/>
    <dgm:cxn modelId="{9923F0BB-BBC9-4D62-824B-1530E84D70F2}" type="presParOf" srcId="{DE657423-7945-43DA-94C4-2608B343CD2D}" destId="{F8CB2CA7-5DA3-447A-BA5E-CECB1254BB73}" srcOrd="1" destOrd="0" presId="urn:microsoft.com/office/officeart/2008/layout/VerticalCurvedList"/>
    <dgm:cxn modelId="{A85102BE-E077-4511-B36E-6B0AEABDF74F}" type="presParOf" srcId="{DE657423-7945-43DA-94C4-2608B343CD2D}" destId="{7E682808-6116-4256-85D8-DED8DA7A3EC3}" srcOrd="2" destOrd="0" presId="urn:microsoft.com/office/officeart/2008/layout/VerticalCurvedList"/>
    <dgm:cxn modelId="{8B4A9405-96AF-4089-BE9C-7FD1C6D7DA20}" type="presParOf" srcId="{7E682808-6116-4256-85D8-DED8DA7A3EC3}" destId="{999135B1-E005-4374-B4EA-4DBA7210A020}" srcOrd="0" destOrd="0" presId="urn:microsoft.com/office/officeart/2008/layout/VerticalCurvedList"/>
    <dgm:cxn modelId="{2FB30FD9-AA71-4632-9BE1-6B74CB761928}" type="presParOf" srcId="{DE657423-7945-43DA-94C4-2608B343CD2D}" destId="{5A53B3BD-9F23-4EB7-A7CF-4BAAA228B344}" srcOrd="3" destOrd="0" presId="urn:microsoft.com/office/officeart/2008/layout/VerticalCurvedList"/>
    <dgm:cxn modelId="{C7501707-B340-46DE-B400-73A9062CC774}" type="presParOf" srcId="{DE657423-7945-43DA-94C4-2608B343CD2D}" destId="{FF2229BC-2C1A-4829-86E1-538355F0AAFA}" srcOrd="4" destOrd="0" presId="urn:microsoft.com/office/officeart/2008/layout/VerticalCurvedList"/>
    <dgm:cxn modelId="{B60E90C5-ADFF-4D5C-81AF-0D83B6CA2EAC}" type="presParOf" srcId="{FF2229BC-2C1A-4829-86E1-538355F0AAFA}" destId="{9A3F248A-D2D7-4B1C-B428-4758E4E31EE8}" srcOrd="0" destOrd="0" presId="urn:microsoft.com/office/officeart/2008/layout/VerticalCurvedList"/>
    <dgm:cxn modelId="{9B023C82-D8CC-4F63-A2B5-F692A2C029F4}" type="presParOf" srcId="{DE657423-7945-43DA-94C4-2608B343CD2D}" destId="{F33F5915-E3FA-4A93-B699-C66E6188E2C4}" srcOrd="5" destOrd="0" presId="urn:microsoft.com/office/officeart/2008/layout/VerticalCurvedList"/>
    <dgm:cxn modelId="{D0A7AC25-66B5-4AE6-B604-0F9E1257F5E4}" type="presParOf" srcId="{DE657423-7945-43DA-94C4-2608B343CD2D}" destId="{B1FCE95D-CF8F-4A72-8150-7D68AD4C07E7}" srcOrd="6" destOrd="0" presId="urn:microsoft.com/office/officeart/2008/layout/VerticalCurvedList"/>
    <dgm:cxn modelId="{4CB2858E-86A0-4E42-961B-D07922095B7F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 срок рассмотрения 20 рабочих дней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- запрос информации от финансовой организации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- всестороннее рассмотрение доводов заявителя и сведений от финансовой организации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C08B1F5B-3145-4C22-822A-C070FDF7F3EB}" type="presOf" srcId="{92012388-998E-4571-B9B0-BAF25C6EC79E}" destId="{5A53B3BD-9F23-4EB7-A7CF-4BAAA228B344}" srcOrd="0" destOrd="0" presId="urn:microsoft.com/office/officeart/2008/layout/VerticalCurvedList"/>
    <dgm:cxn modelId="{C71A7827-50B6-4CAD-ABCB-115973F08AE4}" type="presOf" srcId="{BB6A0EAA-E1D1-4477-8EA7-E96312C6A1C3}" destId="{F33F5915-E3FA-4A93-B699-C66E6188E2C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DA78DA0C-7A7C-4D72-A17D-6AF83C9690D1}" type="presOf" srcId="{578644DA-E501-43F2-8AEA-C70D7E2C2351}" destId="{F8CB2CA7-5DA3-447A-BA5E-CECB1254BB73}" srcOrd="0" destOrd="0" presId="urn:microsoft.com/office/officeart/2008/layout/VerticalCurvedList"/>
    <dgm:cxn modelId="{65DD0DA5-BB39-4769-8B71-BB04795CA357}" type="presOf" srcId="{E18BD253-5672-49D0-9090-2F26BB88C66D}" destId="{D6192600-00AE-40D8-81C3-7533C39CCFA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B8BBE525-61DC-4A9E-83BF-390687FE8869}" type="presOf" srcId="{A6CF0455-1025-49C2-9E3D-94E4C9E4CAE8}" destId="{B34B1554-7F4E-4A6F-84E3-774AF34BDB91}" srcOrd="0" destOrd="0" presId="urn:microsoft.com/office/officeart/2008/layout/VerticalCurvedList"/>
    <dgm:cxn modelId="{B0CE612A-706E-427A-B15D-E0E630A762DE}" type="presParOf" srcId="{D6192600-00AE-40D8-81C3-7533C39CCFA4}" destId="{DE657423-7945-43DA-94C4-2608B343CD2D}" srcOrd="0" destOrd="0" presId="urn:microsoft.com/office/officeart/2008/layout/VerticalCurvedList"/>
    <dgm:cxn modelId="{D08A22DE-509A-4708-9E54-B9D35AAFAFB6}" type="presParOf" srcId="{DE657423-7945-43DA-94C4-2608B343CD2D}" destId="{A0A7F3E0-9DBD-4AFE-BAA8-7ABD33DF67E5}" srcOrd="0" destOrd="0" presId="urn:microsoft.com/office/officeart/2008/layout/VerticalCurvedList"/>
    <dgm:cxn modelId="{7D78FDD7-1D39-4729-841D-D62EF7531D25}" type="presParOf" srcId="{A0A7F3E0-9DBD-4AFE-BAA8-7ABD33DF67E5}" destId="{0F1731A4-AEF5-4FB7-B42E-E90295622446}" srcOrd="0" destOrd="0" presId="urn:microsoft.com/office/officeart/2008/layout/VerticalCurvedList"/>
    <dgm:cxn modelId="{F7F0735E-6EB1-45EF-AE10-2270AC878582}" type="presParOf" srcId="{A0A7F3E0-9DBD-4AFE-BAA8-7ABD33DF67E5}" destId="{B34B1554-7F4E-4A6F-84E3-774AF34BDB91}" srcOrd="1" destOrd="0" presId="urn:microsoft.com/office/officeart/2008/layout/VerticalCurvedList"/>
    <dgm:cxn modelId="{0B3692E2-AF32-4247-9871-7992B43C4C0C}" type="presParOf" srcId="{A0A7F3E0-9DBD-4AFE-BAA8-7ABD33DF67E5}" destId="{A65D3AFD-70F7-42C6-8253-516D3FB188ED}" srcOrd="2" destOrd="0" presId="urn:microsoft.com/office/officeart/2008/layout/VerticalCurvedList"/>
    <dgm:cxn modelId="{5B2F967A-4E30-46C9-88CF-C56C63D88A28}" type="presParOf" srcId="{A0A7F3E0-9DBD-4AFE-BAA8-7ABD33DF67E5}" destId="{1ACA7C39-8C61-43BF-AD90-7D8A201CD13E}" srcOrd="3" destOrd="0" presId="urn:microsoft.com/office/officeart/2008/layout/VerticalCurvedList"/>
    <dgm:cxn modelId="{F62161A5-FD44-4B77-976B-F8EA2494D118}" type="presParOf" srcId="{DE657423-7945-43DA-94C4-2608B343CD2D}" destId="{F8CB2CA7-5DA3-447A-BA5E-CECB1254BB73}" srcOrd="1" destOrd="0" presId="urn:microsoft.com/office/officeart/2008/layout/VerticalCurvedList"/>
    <dgm:cxn modelId="{37494216-27FD-4934-8E51-A5AB381BA8B4}" type="presParOf" srcId="{DE657423-7945-43DA-94C4-2608B343CD2D}" destId="{7E682808-6116-4256-85D8-DED8DA7A3EC3}" srcOrd="2" destOrd="0" presId="urn:microsoft.com/office/officeart/2008/layout/VerticalCurvedList"/>
    <dgm:cxn modelId="{A333CB7C-E561-46F4-9449-8EDC5F28086D}" type="presParOf" srcId="{7E682808-6116-4256-85D8-DED8DA7A3EC3}" destId="{999135B1-E005-4374-B4EA-4DBA7210A020}" srcOrd="0" destOrd="0" presId="urn:microsoft.com/office/officeart/2008/layout/VerticalCurvedList"/>
    <dgm:cxn modelId="{F7665043-B125-44BA-9551-0DFADE9D93D3}" type="presParOf" srcId="{DE657423-7945-43DA-94C4-2608B343CD2D}" destId="{5A53B3BD-9F23-4EB7-A7CF-4BAAA228B344}" srcOrd="3" destOrd="0" presId="urn:microsoft.com/office/officeart/2008/layout/VerticalCurvedList"/>
    <dgm:cxn modelId="{58CC3C80-15B4-46C4-A528-2EACD6A48F62}" type="presParOf" srcId="{DE657423-7945-43DA-94C4-2608B343CD2D}" destId="{FF2229BC-2C1A-4829-86E1-538355F0AAFA}" srcOrd="4" destOrd="0" presId="urn:microsoft.com/office/officeart/2008/layout/VerticalCurvedList"/>
    <dgm:cxn modelId="{36D269E0-A2D0-468D-9754-58FF8E7B079C}" type="presParOf" srcId="{FF2229BC-2C1A-4829-86E1-538355F0AAFA}" destId="{9A3F248A-D2D7-4B1C-B428-4758E4E31EE8}" srcOrd="0" destOrd="0" presId="urn:microsoft.com/office/officeart/2008/layout/VerticalCurvedList"/>
    <dgm:cxn modelId="{21B9DCD0-4B08-4708-8911-FDD5EF9265CD}" type="presParOf" srcId="{DE657423-7945-43DA-94C4-2608B343CD2D}" destId="{F33F5915-E3FA-4A93-B699-C66E6188E2C4}" srcOrd="5" destOrd="0" presId="urn:microsoft.com/office/officeart/2008/layout/VerticalCurvedList"/>
    <dgm:cxn modelId="{5E40D05D-A83C-4535-BBB4-08CB58F73B50}" type="presParOf" srcId="{DE657423-7945-43DA-94C4-2608B343CD2D}" destId="{B1FCE95D-CF8F-4A72-8150-7D68AD4C07E7}" srcOrd="6" destOrd="0" presId="urn:microsoft.com/office/officeart/2008/layout/VerticalCurvedList"/>
    <dgm:cxn modelId="{A6BB3067-3CCE-4142-973F-E3B3C4ED388B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Не прохождение заявителем первого уровня (не было обращения в финансовую организацию)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Обращение по причине отказа в дистанционном обслуживании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Комплект документов не соответствует Указанию Банка России 4760-У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FD2ECB3F-E9C0-4CA1-B062-53F64DB9D672}" type="presOf" srcId="{92012388-998E-4571-B9B0-BAF25C6EC79E}" destId="{5A53B3BD-9F23-4EB7-A7CF-4BAAA228B34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79D522F6-B5D3-4B52-8A0D-8AB2F2A8CE28}" type="presOf" srcId="{578644DA-E501-43F2-8AEA-C70D7E2C2351}" destId="{F8CB2CA7-5DA3-447A-BA5E-CECB1254BB73}" srcOrd="0" destOrd="0" presId="urn:microsoft.com/office/officeart/2008/layout/VerticalCurvedList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3429A0AE-106D-455F-8AAE-E24006E3AB4E}" type="presOf" srcId="{A6CF0455-1025-49C2-9E3D-94E4C9E4CAE8}" destId="{B34B1554-7F4E-4A6F-84E3-774AF34BDB91}" srcOrd="0" destOrd="0" presId="urn:microsoft.com/office/officeart/2008/layout/VerticalCurvedList"/>
    <dgm:cxn modelId="{F0F78A7C-A3B3-4C21-9BBF-9D94717338B7}" type="presOf" srcId="{E18BD253-5672-49D0-9090-2F26BB88C66D}" destId="{D6192600-00AE-40D8-81C3-7533C39CCFA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D2C63CBE-E318-4FC1-B311-53148B7D9F76}" type="presOf" srcId="{BB6A0EAA-E1D1-4477-8EA7-E96312C6A1C3}" destId="{F33F5915-E3FA-4A93-B699-C66E6188E2C4}" srcOrd="0" destOrd="0" presId="urn:microsoft.com/office/officeart/2008/layout/VerticalCurvedList"/>
    <dgm:cxn modelId="{0BE38289-5F80-45BD-B1F3-2A734860DA74}" type="presParOf" srcId="{D6192600-00AE-40D8-81C3-7533C39CCFA4}" destId="{DE657423-7945-43DA-94C4-2608B343CD2D}" srcOrd="0" destOrd="0" presId="urn:microsoft.com/office/officeart/2008/layout/VerticalCurvedList"/>
    <dgm:cxn modelId="{ADC0CF8E-9A5C-4063-A633-955AA35CE3DE}" type="presParOf" srcId="{DE657423-7945-43DA-94C4-2608B343CD2D}" destId="{A0A7F3E0-9DBD-4AFE-BAA8-7ABD33DF67E5}" srcOrd="0" destOrd="0" presId="urn:microsoft.com/office/officeart/2008/layout/VerticalCurvedList"/>
    <dgm:cxn modelId="{B1CD1B00-C499-428B-A157-1BCE55CEE0A2}" type="presParOf" srcId="{A0A7F3E0-9DBD-4AFE-BAA8-7ABD33DF67E5}" destId="{0F1731A4-AEF5-4FB7-B42E-E90295622446}" srcOrd="0" destOrd="0" presId="urn:microsoft.com/office/officeart/2008/layout/VerticalCurvedList"/>
    <dgm:cxn modelId="{385E4E96-9DB7-407A-9392-CD7AE97A1DA6}" type="presParOf" srcId="{A0A7F3E0-9DBD-4AFE-BAA8-7ABD33DF67E5}" destId="{B34B1554-7F4E-4A6F-84E3-774AF34BDB91}" srcOrd="1" destOrd="0" presId="urn:microsoft.com/office/officeart/2008/layout/VerticalCurvedList"/>
    <dgm:cxn modelId="{59A3E9F6-D17C-41E6-8761-735182AA4136}" type="presParOf" srcId="{A0A7F3E0-9DBD-4AFE-BAA8-7ABD33DF67E5}" destId="{A65D3AFD-70F7-42C6-8253-516D3FB188ED}" srcOrd="2" destOrd="0" presId="urn:microsoft.com/office/officeart/2008/layout/VerticalCurvedList"/>
    <dgm:cxn modelId="{3F0A64B6-9989-47B8-A1A6-468ECEAC7D15}" type="presParOf" srcId="{A0A7F3E0-9DBD-4AFE-BAA8-7ABD33DF67E5}" destId="{1ACA7C39-8C61-43BF-AD90-7D8A201CD13E}" srcOrd="3" destOrd="0" presId="urn:microsoft.com/office/officeart/2008/layout/VerticalCurvedList"/>
    <dgm:cxn modelId="{A015066C-881E-423E-BBE5-F5C9422D43B9}" type="presParOf" srcId="{DE657423-7945-43DA-94C4-2608B343CD2D}" destId="{F8CB2CA7-5DA3-447A-BA5E-CECB1254BB73}" srcOrd="1" destOrd="0" presId="urn:microsoft.com/office/officeart/2008/layout/VerticalCurvedList"/>
    <dgm:cxn modelId="{DF93990C-9127-4A2E-9671-3D104AA9552C}" type="presParOf" srcId="{DE657423-7945-43DA-94C4-2608B343CD2D}" destId="{7E682808-6116-4256-85D8-DED8DA7A3EC3}" srcOrd="2" destOrd="0" presId="urn:microsoft.com/office/officeart/2008/layout/VerticalCurvedList"/>
    <dgm:cxn modelId="{8C26E0BC-C19B-4FFB-8D58-9E37C2FC6CCE}" type="presParOf" srcId="{7E682808-6116-4256-85D8-DED8DA7A3EC3}" destId="{999135B1-E005-4374-B4EA-4DBA7210A020}" srcOrd="0" destOrd="0" presId="urn:microsoft.com/office/officeart/2008/layout/VerticalCurvedList"/>
    <dgm:cxn modelId="{2D36BF10-5A8E-4249-99F6-EBFBDC8473A2}" type="presParOf" srcId="{DE657423-7945-43DA-94C4-2608B343CD2D}" destId="{5A53B3BD-9F23-4EB7-A7CF-4BAAA228B344}" srcOrd="3" destOrd="0" presId="urn:microsoft.com/office/officeart/2008/layout/VerticalCurvedList"/>
    <dgm:cxn modelId="{3AB1AF77-21EC-43F3-84C9-44A04CB7FE2A}" type="presParOf" srcId="{DE657423-7945-43DA-94C4-2608B343CD2D}" destId="{FF2229BC-2C1A-4829-86E1-538355F0AAFA}" srcOrd="4" destOrd="0" presId="urn:microsoft.com/office/officeart/2008/layout/VerticalCurvedList"/>
    <dgm:cxn modelId="{7B9F59A9-73F0-4753-A4F1-258729F9FA43}" type="presParOf" srcId="{FF2229BC-2C1A-4829-86E1-538355F0AAFA}" destId="{9A3F248A-D2D7-4B1C-B428-4758E4E31EE8}" srcOrd="0" destOrd="0" presId="urn:microsoft.com/office/officeart/2008/layout/VerticalCurvedList"/>
    <dgm:cxn modelId="{2643A3F1-DA5D-41BB-8702-A8795BDF39E7}" type="presParOf" srcId="{DE657423-7945-43DA-94C4-2608B343CD2D}" destId="{F33F5915-E3FA-4A93-B699-C66E6188E2C4}" srcOrd="5" destOrd="0" presId="urn:microsoft.com/office/officeart/2008/layout/VerticalCurvedList"/>
    <dgm:cxn modelId="{D9B67C7C-094F-4125-9389-DE5382F475FE}" type="presParOf" srcId="{DE657423-7945-43DA-94C4-2608B343CD2D}" destId="{B1FCE95D-CF8F-4A72-8150-7D68AD4C07E7}" srcOrd="6" destOrd="0" presId="urn:microsoft.com/office/officeart/2008/layout/VerticalCurvedList"/>
    <dgm:cxn modelId="{58250B63-C960-4AE6-98E5-1FAF27390AC7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</a:t>
          </a:r>
          <a:r>
            <a:rPr lang="en-US" sz="2000" dirty="0" smtClean="0"/>
            <a:t> </a:t>
          </a:r>
          <a:r>
            <a:rPr lang="ru-RU" sz="2000" dirty="0" smtClean="0"/>
            <a:t>виды решений межведомственной комиссии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- направление сообщений о решении межведомственной комиссии 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- способы получения сообщений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5E89F826-EA8E-4021-9D60-CF9564548CB6}" type="presOf" srcId="{578644DA-E501-43F2-8AEA-C70D7E2C2351}" destId="{F8CB2CA7-5DA3-447A-BA5E-CECB1254BB73}" srcOrd="0" destOrd="0" presId="urn:microsoft.com/office/officeart/2008/layout/VerticalCurvedList"/>
    <dgm:cxn modelId="{5028D9D3-AA07-4B3A-B633-3C60A2DB4D97}" type="presOf" srcId="{92012388-998E-4571-B9B0-BAF25C6EC79E}" destId="{5A53B3BD-9F23-4EB7-A7CF-4BAAA228B344}" srcOrd="0" destOrd="0" presId="urn:microsoft.com/office/officeart/2008/layout/VerticalCurvedList"/>
    <dgm:cxn modelId="{7D683D96-357A-4213-B022-C7D681DECA46}" type="presOf" srcId="{BB6A0EAA-E1D1-4477-8EA7-E96312C6A1C3}" destId="{F33F5915-E3FA-4A93-B699-C66E6188E2C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123D5977-A979-4A45-9650-D7626C226150}" type="presOf" srcId="{E18BD253-5672-49D0-9090-2F26BB88C66D}" destId="{D6192600-00AE-40D8-81C3-7533C39CCFA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A58E8F0A-620B-4B15-8632-52DA93740E58}" type="presOf" srcId="{A6CF0455-1025-49C2-9E3D-94E4C9E4CAE8}" destId="{B34B1554-7F4E-4A6F-84E3-774AF34BDB91}" srcOrd="0" destOrd="0" presId="urn:microsoft.com/office/officeart/2008/layout/VerticalCurvedList"/>
    <dgm:cxn modelId="{6B8F2F9D-0DEA-4B51-B088-32A1EB58C275}" type="presParOf" srcId="{D6192600-00AE-40D8-81C3-7533C39CCFA4}" destId="{DE657423-7945-43DA-94C4-2608B343CD2D}" srcOrd="0" destOrd="0" presId="urn:microsoft.com/office/officeart/2008/layout/VerticalCurvedList"/>
    <dgm:cxn modelId="{6B06B178-0564-49B2-8B27-A29515575126}" type="presParOf" srcId="{DE657423-7945-43DA-94C4-2608B343CD2D}" destId="{A0A7F3E0-9DBD-4AFE-BAA8-7ABD33DF67E5}" srcOrd="0" destOrd="0" presId="urn:microsoft.com/office/officeart/2008/layout/VerticalCurvedList"/>
    <dgm:cxn modelId="{377FB936-87C8-4E1B-BF89-F0C49D0CB568}" type="presParOf" srcId="{A0A7F3E0-9DBD-4AFE-BAA8-7ABD33DF67E5}" destId="{0F1731A4-AEF5-4FB7-B42E-E90295622446}" srcOrd="0" destOrd="0" presId="urn:microsoft.com/office/officeart/2008/layout/VerticalCurvedList"/>
    <dgm:cxn modelId="{4129A8C9-06F8-449C-B699-DE9B3A53DC1D}" type="presParOf" srcId="{A0A7F3E0-9DBD-4AFE-BAA8-7ABD33DF67E5}" destId="{B34B1554-7F4E-4A6F-84E3-774AF34BDB91}" srcOrd="1" destOrd="0" presId="urn:microsoft.com/office/officeart/2008/layout/VerticalCurvedList"/>
    <dgm:cxn modelId="{FDC96479-FDD1-487D-9210-62955A21647B}" type="presParOf" srcId="{A0A7F3E0-9DBD-4AFE-BAA8-7ABD33DF67E5}" destId="{A65D3AFD-70F7-42C6-8253-516D3FB188ED}" srcOrd="2" destOrd="0" presId="urn:microsoft.com/office/officeart/2008/layout/VerticalCurvedList"/>
    <dgm:cxn modelId="{05A33499-F62F-42EF-B7A2-3E40D18E64A5}" type="presParOf" srcId="{A0A7F3E0-9DBD-4AFE-BAA8-7ABD33DF67E5}" destId="{1ACA7C39-8C61-43BF-AD90-7D8A201CD13E}" srcOrd="3" destOrd="0" presId="urn:microsoft.com/office/officeart/2008/layout/VerticalCurvedList"/>
    <dgm:cxn modelId="{BAEE265D-A2E7-4F78-83DC-F0402EFDE2BF}" type="presParOf" srcId="{DE657423-7945-43DA-94C4-2608B343CD2D}" destId="{F8CB2CA7-5DA3-447A-BA5E-CECB1254BB73}" srcOrd="1" destOrd="0" presId="urn:microsoft.com/office/officeart/2008/layout/VerticalCurvedList"/>
    <dgm:cxn modelId="{F5E204E0-7E05-40EE-9B68-EBB8D389B964}" type="presParOf" srcId="{DE657423-7945-43DA-94C4-2608B343CD2D}" destId="{7E682808-6116-4256-85D8-DED8DA7A3EC3}" srcOrd="2" destOrd="0" presId="urn:microsoft.com/office/officeart/2008/layout/VerticalCurvedList"/>
    <dgm:cxn modelId="{832BA64F-FC43-42B9-AE7A-D361EB941499}" type="presParOf" srcId="{7E682808-6116-4256-85D8-DED8DA7A3EC3}" destId="{999135B1-E005-4374-B4EA-4DBA7210A020}" srcOrd="0" destOrd="0" presId="urn:microsoft.com/office/officeart/2008/layout/VerticalCurvedList"/>
    <dgm:cxn modelId="{A2EECDE4-414C-49B2-8274-9078E3DFD66A}" type="presParOf" srcId="{DE657423-7945-43DA-94C4-2608B343CD2D}" destId="{5A53B3BD-9F23-4EB7-A7CF-4BAAA228B344}" srcOrd="3" destOrd="0" presId="urn:microsoft.com/office/officeart/2008/layout/VerticalCurvedList"/>
    <dgm:cxn modelId="{C0845F59-8885-4D04-94ED-F5C98238B452}" type="presParOf" srcId="{DE657423-7945-43DA-94C4-2608B343CD2D}" destId="{FF2229BC-2C1A-4829-86E1-538355F0AAFA}" srcOrd="4" destOrd="0" presId="urn:microsoft.com/office/officeart/2008/layout/VerticalCurvedList"/>
    <dgm:cxn modelId="{6B78AA50-1DA1-4C44-A93B-E2E605E1FDE4}" type="presParOf" srcId="{FF2229BC-2C1A-4829-86E1-538355F0AAFA}" destId="{9A3F248A-D2D7-4B1C-B428-4758E4E31EE8}" srcOrd="0" destOrd="0" presId="urn:microsoft.com/office/officeart/2008/layout/VerticalCurvedList"/>
    <dgm:cxn modelId="{9AA9CA11-4455-45E3-B5E6-F812AC80A8F7}" type="presParOf" srcId="{DE657423-7945-43DA-94C4-2608B343CD2D}" destId="{F33F5915-E3FA-4A93-B699-C66E6188E2C4}" srcOrd="5" destOrd="0" presId="urn:microsoft.com/office/officeart/2008/layout/VerticalCurvedList"/>
    <dgm:cxn modelId="{FB4D1747-3CEE-423E-95B8-80D116356091}" type="presParOf" srcId="{DE657423-7945-43DA-94C4-2608B343CD2D}" destId="{B1FCE95D-CF8F-4A72-8150-7D68AD4C07E7}" srcOrd="6" destOrd="0" presId="urn:microsoft.com/office/officeart/2008/layout/VerticalCurvedList"/>
    <dgm:cxn modelId="{4689DE3E-7CB0-486F-83C9-374F1A923508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- обратиться в финансовую организацию с новым комплектом документов, подтверждающих изменение обстоятельств, послуживших основанием для отказа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- обжаловать действия финансовой организации в судебном порядке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- не пользоваться услугами «</a:t>
          </a:r>
          <a:r>
            <a:rPr lang="ru-RU" sz="2000" dirty="0" err="1" smtClean="0"/>
            <a:t>решальщиков</a:t>
          </a:r>
          <a:r>
            <a:rPr lang="ru-RU" sz="2000" dirty="0" smtClean="0"/>
            <a:t>».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3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3"/>
      <dgm:spPr/>
    </dgm:pt>
    <dgm:pt modelId="{1ACA7C39-8C61-43BF-AD90-7D8A201CD13E}" type="pres">
      <dgm:prSet presAssocID="{E18BD253-5672-49D0-9090-2F26BB88C66D}" presName="dstNode" presStyleLbl="node1" presStyleIdx="0" presStyleCnt="3"/>
      <dgm:spPr/>
    </dgm:pt>
    <dgm:pt modelId="{F8CB2CA7-5DA3-447A-BA5E-CECB1254BB73}" type="pres">
      <dgm:prSet presAssocID="{578644DA-E501-43F2-8AEA-C70D7E2C23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3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3"/>
      <dgm:spPr/>
    </dgm:pt>
    <dgm:pt modelId="{F33F5915-E3FA-4A93-B699-C66E6188E2C4}" type="pres">
      <dgm:prSet presAssocID="{BB6A0EAA-E1D1-4477-8EA7-E96312C6A1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3"/>
      <dgm:spPr/>
    </dgm:pt>
  </dgm:ptLst>
  <dgm:cxnLst>
    <dgm:cxn modelId="{91DEACE9-54C2-44F6-BE52-0F8D6AC3280C}" type="presOf" srcId="{92012388-998E-4571-B9B0-BAF25C6EC79E}" destId="{5A53B3BD-9F23-4EB7-A7CF-4BAAA228B34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686F500A-BFCD-413A-A941-E3C34D135E8C}" type="presOf" srcId="{A6CF0455-1025-49C2-9E3D-94E4C9E4CAE8}" destId="{B34B1554-7F4E-4A6F-84E3-774AF34BDB91}" srcOrd="0" destOrd="0" presId="urn:microsoft.com/office/officeart/2008/layout/VerticalCurvedList"/>
    <dgm:cxn modelId="{F2BE987E-593B-4073-9257-C4876D0FE2A7}" type="presOf" srcId="{578644DA-E501-43F2-8AEA-C70D7E2C2351}" destId="{F8CB2CA7-5DA3-447A-BA5E-CECB1254BB73}" srcOrd="0" destOrd="0" presId="urn:microsoft.com/office/officeart/2008/layout/VerticalCurvedList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022B07BE-37F2-42C4-946D-4C0EF8C154F6}" type="presOf" srcId="{BB6A0EAA-E1D1-4477-8EA7-E96312C6A1C3}" destId="{F33F5915-E3FA-4A93-B699-C66E6188E2C4}" srcOrd="0" destOrd="0" presId="urn:microsoft.com/office/officeart/2008/layout/VerticalCurvedList"/>
    <dgm:cxn modelId="{0EF01154-267C-4D49-ADAF-F8F7FF34347F}" type="presOf" srcId="{E18BD253-5672-49D0-9090-2F26BB88C66D}" destId="{D6192600-00AE-40D8-81C3-7533C39CCFA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0278B273-BA7C-4916-A5A5-99E84875A231}" type="presParOf" srcId="{D6192600-00AE-40D8-81C3-7533C39CCFA4}" destId="{DE657423-7945-43DA-94C4-2608B343CD2D}" srcOrd="0" destOrd="0" presId="urn:microsoft.com/office/officeart/2008/layout/VerticalCurvedList"/>
    <dgm:cxn modelId="{B07521CD-29C2-4EC2-9603-65B24FA5ECC8}" type="presParOf" srcId="{DE657423-7945-43DA-94C4-2608B343CD2D}" destId="{A0A7F3E0-9DBD-4AFE-BAA8-7ABD33DF67E5}" srcOrd="0" destOrd="0" presId="urn:microsoft.com/office/officeart/2008/layout/VerticalCurvedList"/>
    <dgm:cxn modelId="{E29E306A-719A-4B38-BFFE-1DF3DEA2FB75}" type="presParOf" srcId="{A0A7F3E0-9DBD-4AFE-BAA8-7ABD33DF67E5}" destId="{0F1731A4-AEF5-4FB7-B42E-E90295622446}" srcOrd="0" destOrd="0" presId="urn:microsoft.com/office/officeart/2008/layout/VerticalCurvedList"/>
    <dgm:cxn modelId="{1995ECF7-65A1-41EB-BE65-952DCB37C60C}" type="presParOf" srcId="{A0A7F3E0-9DBD-4AFE-BAA8-7ABD33DF67E5}" destId="{B34B1554-7F4E-4A6F-84E3-774AF34BDB91}" srcOrd="1" destOrd="0" presId="urn:microsoft.com/office/officeart/2008/layout/VerticalCurvedList"/>
    <dgm:cxn modelId="{F9079B26-782B-46FA-85D9-319D4E5C26F4}" type="presParOf" srcId="{A0A7F3E0-9DBD-4AFE-BAA8-7ABD33DF67E5}" destId="{A65D3AFD-70F7-42C6-8253-516D3FB188ED}" srcOrd="2" destOrd="0" presId="urn:microsoft.com/office/officeart/2008/layout/VerticalCurvedList"/>
    <dgm:cxn modelId="{9449756A-0B3E-4C40-A160-0321F1542E15}" type="presParOf" srcId="{A0A7F3E0-9DBD-4AFE-BAA8-7ABD33DF67E5}" destId="{1ACA7C39-8C61-43BF-AD90-7D8A201CD13E}" srcOrd="3" destOrd="0" presId="urn:microsoft.com/office/officeart/2008/layout/VerticalCurvedList"/>
    <dgm:cxn modelId="{4451AD15-A45E-4962-A6A3-37376D44D362}" type="presParOf" srcId="{DE657423-7945-43DA-94C4-2608B343CD2D}" destId="{F8CB2CA7-5DA3-447A-BA5E-CECB1254BB73}" srcOrd="1" destOrd="0" presId="urn:microsoft.com/office/officeart/2008/layout/VerticalCurvedList"/>
    <dgm:cxn modelId="{D28EF5C3-18B1-457A-ADC7-BD1B626E1BB0}" type="presParOf" srcId="{DE657423-7945-43DA-94C4-2608B343CD2D}" destId="{7E682808-6116-4256-85D8-DED8DA7A3EC3}" srcOrd="2" destOrd="0" presId="urn:microsoft.com/office/officeart/2008/layout/VerticalCurvedList"/>
    <dgm:cxn modelId="{FA9E0BA0-E9EF-421E-B184-3079344EC0F0}" type="presParOf" srcId="{7E682808-6116-4256-85D8-DED8DA7A3EC3}" destId="{999135B1-E005-4374-B4EA-4DBA7210A020}" srcOrd="0" destOrd="0" presId="urn:microsoft.com/office/officeart/2008/layout/VerticalCurvedList"/>
    <dgm:cxn modelId="{998B0125-819D-4185-AD9D-E96F495AE650}" type="presParOf" srcId="{DE657423-7945-43DA-94C4-2608B343CD2D}" destId="{5A53B3BD-9F23-4EB7-A7CF-4BAAA228B344}" srcOrd="3" destOrd="0" presId="urn:microsoft.com/office/officeart/2008/layout/VerticalCurvedList"/>
    <dgm:cxn modelId="{39D6B2CB-7899-44D5-B348-F468D9872100}" type="presParOf" srcId="{DE657423-7945-43DA-94C4-2608B343CD2D}" destId="{FF2229BC-2C1A-4829-86E1-538355F0AAFA}" srcOrd="4" destOrd="0" presId="urn:microsoft.com/office/officeart/2008/layout/VerticalCurvedList"/>
    <dgm:cxn modelId="{EFCB8BF4-3610-460C-9928-EAF9B5FB689E}" type="presParOf" srcId="{FF2229BC-2C1A-4829-86E1-538355F0AAFA}" destId="{9A3F248A-D2D7-4B1C-B428-4758E4E31EE8}" srcOrd="0" destOrd="0" presId="urn:microsoft.com/office/officeart/2008/layout/VerticalCurvedList"/>
    <dgm:cxn modelId="{EAB98ECC-C214-44C5-A147-E2B0501A7DCC}" type="presParOf" srcId="{DE657423-7945-43DA-94C4-2608B343CD2D}" destId="{F33F5915-E3FA-4A93-B699-C66E6188E2C4}" srcOrd="5" destOrd="0" presId="urn:microsoft.com/office/officeart/2008/layout/VerticalCurvedList"/>
    <dgm:cxn modelId="{58B7471D-E182-40C8-B3FC-5A53CEBD8584}" type="presParOf" srcId="{DE657423-7945-43DA-94C4-2608B343CD2D}" destId="{B1FCE95D-CF8F-4A72-8150-7D68AD4C07E7}" srcOrd="6" destOrd="0" presId="urn:microsoft.com/office/officeart/2008/layout/VerticalCurvedList"/>
    <dgm:cxn modelId="{FB82EF5A-61EB-4E16-8545-397FCF812CF9}" type="presParOf" srcId="{B1FCE95D-CF8F-4A72-8150-7D68AD4C07E7}" destId="{21FF9F70-62AD-4342-ABF4-707968D419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8BD253-5672-49D0-9090-2F26BB88C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8644DA-E501-43F2-8AEA-C70D7E2C2351}">
      <dgm:prSet phldrT="[Текст]" custT="1"/>
      <dgm:spPr/>
      <dgm:t>
        <a:bodyPr/>
        <a:lstStyle/>
        <a:p>
          <a:r>
            <a:rPr lang="ru-RU" sz="2000" dirty="0" smtClean="0"/>
            <a:t>Указывать полное обоснование платежа</a:t>
          </a:r>
          <a:r>
            <a:rPr lang="en-US" sz="2000" dirty="0" smtClean="0"/>
            <a:t>/</a:t>
          </a:r>
          <a:r>
            <a:rPr lang="ru-RU" sz="2000" dirty="0" smtClean="0"/>
            <a:t>операции</a:t>
          </a:r>
          <a:endParaRPr lang="ru-RU" sz="2000" dirty="0"/>
        </a:p>
      </dgm:t>
    </dgm:pt>
    <dgm:pt modelId="{2E53D92D-6588-47FB-9048-01AF71FC5CC0}" type="parTrans" cxnId="{B53543F8-7D95-4684-80D6-CE58CE7F3628}">
      <dgm:prSet/>
      <dgm:spPr/>
      <dgm:t>
        <a:bodyPr/>
        <a:lstStyle/>
        <a:p>
          <a:endParaRPr lang="ru-RU"/>
        </a:p>
      </dgm:t>
    </dgm:pt>
    <dgm:pt modelId="{A6CF0455-1025-49C2-9E3D-94E4C9E4CAE8}" type="sibTrans" cxnId="{B53543F8-7D95-4684-80D6-CE58CE7F3628}">
      <dgm:prSet/>
      <dgm:spPr/>
      <dgm:t>
        <a:bodyPr/>
        <a:lstStyle/>
        <a:p>
          <a:endParaRPr lang="ru-RU"/>
        </a:p>
      </dgm:t>
    </dgm:pt>
    <dgm:pt modelId="{92012388-998E-4571-B9B0-BAF25C6EC79E}">
      <dgm:prSet phldrT="[Текст]" custT="1"/>
      <dgm:spPr/>
      <dgm:t>
        <a:bodyPr/>
        <a:lstStyle/>
        <a:p>
          <a:r>
            <a:rPr lang="ru-RU" sz="2000" dirty="0" smtClean="0"/>
            <a:t>Не соглашаться на сомнительные условия сделки (например, оплата векселями)</a:t>
          </a:r>
          <a:endParaRPr lang="ru-RU" sz="2000" dirty="0"/>
        </a:p>
      </dgm:t>
    </dgm:pt>
    <dgm:pt modelId="{6BE37650-D420-4DDD-BB6C-741F0C281ADB}" type="parTrans" cxnId="{F0611E38-3927-43B8-B199-45527677F5F8}">
      <dgm:prSet/>
      <dgm:spPr/>
      <dgm:t>
        <a:bodyPr/>
        <a:lstStyle/>
        <a:p>
          <a:endParaRPr lang="ru-RU"/>
        </a:p>
      </dgm:t>
    </dgm:pt>
    <dgm:pt modelId="{5ECACF0B-6906-4463-97BA-AEC1D651732D}" type="sibTrans" cxnId="{F0611E38-3927-43B8-B199-45527677F5F8}">
      <dgm:prSet/>
      <dgm:spPr/>
      <dgm:t>
        <a:bodyPr/>
        <a:lstStyle/>
        <a:p>
          <a:endParaRPr lang="ru-RU"/>
        </a:p>
      </dgm:t>
    </dgm:pt>
    <dgm:pt modelId="{BB6A0EAA-E1D1-4477-8EA7-E96312C6A1C3}">
      <dgm:prSet phldrT="[Текст]" custT="1"/>
      <dgm:spPr/>
      <dgm:t>
        <a:bodyPr/>
        <a:lstStyle/>
        <a:p>
          <a:r>
            <a:rPr lang="ru-RU" sz="2000" dirty="0" smtClean="0"/>
            <a:t>Не вести дел с фирмами-однодневками или имеющими негативные характеристики</a:t>
          </a:r>
          <a:endParaRPr lang="ru-RU" sz="2000" dirty="0"/>
        </a:p>
      </dgm:t>
    </dgm:pt>
    <dgm:pt modelId="{0F9460EC-3C7D-4476-A8A1-4F708552165C}" type="parTrans" cxnId="{3E39921A-D94F-45F5-ADE0-3518F6D5D11D}">
      <dgm:prSet/>
      <dgm:spPr/>
      <dgm:t>
        <a:bodyPr/>
        <a:lstStyle/>
        <a:p>
          <a:endParaRPr lang="ru-RU"/>
        </a:p>
      </dgm:t>
    </dgm:pt>
    <dgm:pt modelId="{AA814BFE-2209-4369-A7C3-E792142F783F}" type="sibTrans" cxnId="{3E39921A-D94F-45F5-ADE0-3518F6D5D11D}">
      <dgm:prSet/>
      <dgm:spPr/>
      <dgm:t>
        <a:bodyPr/>
        <a:lstStyle/>
        <a:p>
          <a:endParaRPr lang="ru-RU"/>
        </a:p>
      </dgm:t>
    </dgm:pt>
    <dgm:pt modelId="{09FCCBC3-9680-4703-817E-3DD337ABCAB7}">
      <dgm:prSet custT="1"/>
      <dgm:spPr/>
      <dgm:t>
        <a:bodyPr/>
        <a:lstStyle/>
        <a:p>
          <a:r>
            <a:rPr lang="ru-RU" sz="1900" dirty="0" smtClean="0"/>
            <a:t>Вести деятельность в соответствии с тем, что указано в ЕГРЮЛ (при необходимости лучше оперативно внести изменения в ЕГРЮЛ)</a:t>
          </a:r>
          <a:endParaRPr lang="ru-RU" sz="1900" dirty="0"/>
        </a:p>
      </dgm:t>
    </dgm:pt>
    <dgm:pt modelId="{249A6B59-348A-41DC-B954-65BCB99BA873}" type="parTrans" cxnId="{7BFC906B-4DE3-4527-B1A6-E89E4B959FF8}">
      <dgm:prSet/>
      <dgm:spPr/>
      <dgm:t>
        <a:bodyPr/>
        <a:lstStyle/>
        <a:p>
          <a:endParaRPr lang="ru-RU"/>
        </a:p>
      </dgm:t>
    </dgm:pt>
    <dgm:pt modelId="{9198A2D8-4E69-414A-A57C-E696535C6320}" type="sibTrans" cxnId="{7BFC906B-4DE3-4527-B1A6-E89E4B959FF8}">
      <dgm:prSet/>
      <dgm:spPr/>
      <dgm:t>
        <a:bodyPr/>
        <a:lstStyle/>
        <a:p>
          <a:endParaRPr lang="ru-RU"/>
        </a:p>
      </dgm:t>
    </dgm:pt>
    <dgm:pt modelId="{8B3B4539-7B30-4AC3-8415-756A0931B39D}">
      <dgm:prSet custT="1"/>
      <dgm:spPr/>
      <dgm:t>
        <a:bodyPr/>
        <a:lstStyle/>
        <a:p>
          <a:r>
            <a:rPr lang="ru-RU" sz="2000" dirty="0" smtClean="0"/>
            <a:t>С пониманием относиться к запросам дополнительной информации со стороны финансовой организации, не противодействовать ей</a:t>
          </a:r>
          <a:endParaRPr lang="ru-RU" sz="2000" dirty="0"/>
        </a:p>
      </dgm:t>
    </dgm:pt>
    <dgm:pt modelId="{22AD373A-DA6A-47A7-AF49-AB20E125399C}" type="parTrans" cxnId="{C8A7642B-ECEF-45B2-B4CD-9986238AA09D}">
      <dgm:prSet/>
      <dgm:spPr/>
      <dgm:t>
        <a:bodyPr/>
        <a:lstStyle/>
        <a:p>
          <a:endParaRPr lang="ru-RU"/>
        </a:p>
      </dgm:t>
    </dgm:pt>
    <dgm:pt modelId="{8F1FA539-54BE-4C72-9FE2-6184CEA78CA5}" type="sibTrans" cxnId="{C8A7642B-ECEF-45B2-B4CD-9986238AA09D}">
      <dgm:prSet/>
      <dgm:spPr/>
      <dgm:t>
        <a:bodyPr/>
        <a:lstStyle/>
        <a:p>
          <a:endParaRPr lang="ru-RU"/>
        </a:p>
      </dgm:t>
    </dgm:pt>
    <dgm:pt modelId="{D6192600-00AE-40D8-81C3-7533C39CCFA4}" type="pres">
      <dgm:prSet presAssocID="{E18BD253-5672-49D0-9090-2F26BB88C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657423-7945-43DA-94C4-2608B343CD2D}" type="pres">
      <dgm:prSet presAssocID="{E18BD253-5672-49D0-9090-2F26BB88C66D}" presName="Name1" presStyleCnt="0"/>
      <dgm:spPr/>
    </dgm:pt>
    <dgm:pt modelId="{A0A7F3E0-9DBD-4AFE-BAA8-7ABD33DF67E5}" type="pres">
      <dgm:prSet presAssocID="{E18BD253-5672-49D0-9090-2F26BB88C66D}" presName="cycle" presStyleCnt="0"/>
      <dgm:spPr/>
    </dgm:pt>
    <dgm:pt modelId="{0F1731A4-AEF5-4FB7-B42E-E90295622446}" type="pres">
      <dgm:prSet presAssocID="{E18BD253-5672-49D0-9090-2F26BB88C66D}" presName="srcNode" presStyleLbl="node1" presStyleIdx="0" presStyleCnt="5"/>
      <dgm:spPr/>
    </dgm:pt>
    <dgm:pt modelId="{B34B1554-7F4E-4A6F-84E3-774AF34BDB91}" type="pres">
      <dgm:prSet presAssocID="{E18BD253-5672-49D0-9090-2F26BB88C6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5D3AFD-70F7-42C6-8253-516D3FB188ED}" type="pres">
      <dgm:prSet presAssocID="{E18BD253-5672-49D0-9090-2F26BB88C66D}" presName="extraNode" presStyleLbl="node1" presStyleIdx="0" presStyleCnt="5"/>
      <dgm:spPr/>
    </dgm:pt>
    <dgm:pt modelId="{1ACA7C39-8C61-43BF-AD90-7D8A201CD13E}" type="pres">
      <dgm:prSet presAssocID="{E18BD253-5672-49D0-9090-2F26BB88C66D}" presName="dstNode" presStyleLbl="node1" presStyleIdx="0" presStyleCnt="5"/>
      <dgm:spPr/>
    </dgm:pt>
    <dgm:pt modelId="{F8CB2CA7-5DA3-447A-BA5E-CECB1254BB73}" type="pres">
      <dgm:prSet presAssocID="{578644DA-E501-43F2-8AEA-C70D7E2C2351}" presName="text_1" presStyleLbl="node1" presStyleIdx="0" presStyleCnt="5" custScaleY="12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2808-6116-4256-85D8-DED8DA7A3EC3}" type="pres">
      <dgm:prSet presAssocID="{578644DA-E501-43F2-8AEA-C70D7E2C2351}" presName="accent_1" presStyleCnt="0"/>
      <dgm:spPr/>
    </dgm:pt>
    <dgm:pt modelId="{999135B1-E005-4374-B4EA-4DBA7210A020}" type="pres">
      <dgm:prSet presAssocID="{578644DA-E501-43F2-8AEA-C70D7E2C2351}" presName="accentRepeatNode" presStyleLbl="solidFgAcc1" presStyleIdx="0" presStyleCnt="5" custLinFactNeighborX="1729" custLinFactNeighborY="1572"/>
      <dgm:spPr/>
    </dgm:pt>
    <dgm:pt modelId="{5A53B3BD-9F23-4EB7-A7CF-4BAAA228B344}" type="pres">
      <dgm:prSet presAssocID="{92012388-998E-4571-B9B0-BAF25C6EC79E}" presName="text_2" presStyleLbl="node1" presStyleIdx="1" presStyleCnt="5" custScaleY="12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29BC-2C1A-4829-86E1-538355F0AAFA}" type="pres">
      <dgm:prSet presAssocID="{92012388-998E-4571-B9B0-BAF25C6EC79E}" presName="accent_2" presStyleCnt="0"/>
      <dgm:spPr/>
    </dgm:pt>
    <dgm:pt modelId="{9A3F248A-D2D7-4B1C-B428-4758E4E31EE8}" type="pres">
      <dgm:prSet presAssocID="{92012388-998E-4571-B9B0-BAF25C6EC79E}" presName="accentRepeatNode" presStyleLbl="solidFgAcc1" presStyleIdx="1" presStyleCnt="5"/>
      <dgm:spPr/>
    </dgm:pt>
    <dgm:pt modelId="{F33F5915-E3FA-4A93-B699-C66E6188E2C4}" type="pres">
      <dgm:prSet presAssocID="{BB6A0EAA-E1D1-4477-8EA7-E96312C6A1C3}" presName="text_3" presStyleLbl="node1" presStyleIdx="2" presStyleCnt="5" custScaleY="13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E95D-CF8F-4A72-8150-7D68AD4C07E7}" type="pres">
      <dgm:prSet presAssocID="{BB6A0EAA-E1D1-4477-8EA7-E96312C6A1C3}" presName="accent_3" presStyleCnt="0"/>
      <dgm:spPr/>
    </dgm:pt>
    <dgm:pt modelId="{21FF9F70-62AD-4342-ABF4-707968D41967}" type="pres">
      <dgm:prSet presAssocID="{BB6A0EAA-E1D1-4477-8EA7-E96312C6A1C3}" presName="accentRepeatNode" presStyleLbl="solidFgAcc1" presStyleIdx="2" presStyleCnt="5"/>
      <dgm:spPr/>
    </dgm:pt>
    <dgm:pt modelId="{B06E3718-FE24-42DD-A4E5-94824315DD5E}" type="pres">
      <dgm:prSet presAssocID="{09FCCBC3-9680-4703-817E-3DD337ABCAB7}" presName="text_4" presStyleLbl="node1" presStyleIdx="3" presStyleCnt="5" custScaleY="124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36176-1E7D-4AAD-9F3D-441AC9A21A94}" type="pres">
      <dgm:prSet presAssocID="{09FCCBC3-9680-4703-817E-3DD337ABCAB7}" presName="accent_4" presStyleCnt="0"/>
      <dgm:spPr/>
    </dgm:pt>
    <dgm:pt modelId="{77789FA2-6D5E-45FE-A2B9-028B125425EF}" type="pres">
      <dgm:prSet presAssocID="{09FCCBC3-9680-4703-817E-3DD337ABCAB7}" presName="accentRepeatNode" presStyleLbl="solidFgAcc1" presStyleIdx="3" presStyleCnt="5"/>
      <dgm:spPr/>
    </dgm:pt>
    <dgm:pt modelId="{DFCDCB3C-96D2-4E45-A9D7-595B7279035C}" type="pres">
      <dgm:prSet presAssocID="{8B3B4539-7B30-4AC3-8415-756A0931B39D}" presName="text_5" presStyleLbl="node1" presStyleIdx="4" presStyleCnt="5" custScaleY="12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C390-EC23-4CC8-9927-D52C8585D3CA}" type="pres">
      <dgm:prSet presAssocID="{8B3B4539-7B30-4AC3-8415-756A0931B39D}" presName="accent_5" presStyleCnt="0"/>
      <dgm:spPr/>
    </dgm:pt>
    <dgm:pt modelId="{43070544-1B56-486F-9B1D-AFFD4C0EE2E1}" type="pres">
      <dgm:prSet presAssocID="{8B3B4539-7B30-4AC3-8415-756A0931B39D}" presName="accentRepeatNode" presStyleLbl="solidFgAcc1" presStyleIdx="4" presStyleCnt="5"/>
      <dgm:spPr/>
    </dgm:pt>
  </dgm:ptLst>
  <dgm:cxnLst>
    <dgm:cxn modelId="{A3291848-FD64-4868-BD03-CA64B512A6C7}" type="presOf" srcId="{E18BD253-5672-49D0-9090-2F26BB88C66D}" destId="{D6192600-00AE-40D8-81C3-7533C39CCFA4}" srcOrd="0" destOrd="0" presId="urn:microsoft.com/office/officeart/2008/layout/VerticalCurvedList"/>
    <dgm:cxn modelId="{F0611E38-3927-43B8-B199-45527677F5F8}" srcId="{E18BD253-5672-49D0-9090-2F26BB88C66D}" destId="{92012388-998E-4571-B9B0-BAF25C6EC79E}" srcOrd="1" destOrd="0" parTransId="{6BE37650-D420-4DDD-BB6C-741F0C281ADB}" sibTransId="{5ECACF0B-6906-4463-97BA-AEC1D651732D}"/>
    <dgm:cxn modelId="{7BFC906B-4DE3-4527-B1A6-E89E4B959FF8}" srcId="{E18BD253-5672-49D0-9090-2F26BB88C66D}" destId="{09FCCBC3-9680-4703-817E-3DD337ABCAB7}" srcOrd="3" destOrd="0" parTransId="{249A6B59-348A-41DC-B954-65BCB99BA873}" sibTransId="{9198A2D8-4E69-414A-A57C-E696535C6320}"/>
    <dgm:cxn modelId="{3E39921A-D94F-45F5-ADE0-3518F6D5D11D}" srcId="{E18BD253-5672-49D0-9090-2F26BB88C66D}" destId="{BB6A0EAA-E1D1-4477-8EA7-E96312C6A1C3}" srcOrd="2" destOrd="0" parTransId="{0F9460EC-3C7D-4476-A8A1-4F708552165C}" sibTransId="{AA814BFE-2209-4369-A7C3-E792142F783F}"/>
    <dgm:cxn modelId="{0B818983-80FE-4080-A325-5684199D3567}" type="presOf" srcId="{92012388-998E-4571-B9B0-BAF25C6EC79E}" destId="{5A53B3BD-9F23-4EB7-A7CF-4BAAA228B344}" srcOrd="0" destOrd="0" presId="urn:microsoft.com/office/officeart/2008/layout/VerticalCurvedList"/>
    <dgm:cxn modelId="{C7623D92-ED54-4712-B3AB-500EA7ABC592}" type="presOf" srcId="{A6CF0455-1025-49C2-9E3D-94E4C9E4CAE8}" destId="{B34B1554-7F4E-4A6F-84E3-774AF34BDB91}" srcOrd="0" destOrd="0" presId="urn:microsoft.com/office/officeart/2008/layout/VerticalCurvedList"/>
    <dgm:cxn modelId="{C8A7642B-ECEF-45B2-B4CD-9986238AA09D}" srcId="{E18BD253-5672-49D0-9090-2F26BB88C66D}" destId="{8B3B4539-7B30-4AC3-8415-756A0931B39D}" srcOrd="4" destOrd="0" parTransId="{22AD373A-DA6A-47A7-AF49-AB20E125399C}" sibTransId="{8F1FA539-54BE-4C72-9FE2-6184CEA78CA5}"/>
    <dgm:cxn modelId="{05D7B888-2B01-4A59-A988-8CE4A5F4D504}" type="presOf" srcId="{09FCCBC3-9680-4703-817E-3DD337ABCAB7}" destId="{B06E3718-FE24-42DD-A4E5-94824315DD5E}" srcOrd="0" destOrd="0" presId="urn:microsoft.com/office/officeart/2008/layout/VerticalCurvedList"/>
    <dgm:cxn modelId="{17E0FCA5-9947-4391-9B8E-2C54F811C119}" type="presOf" srcId="{8B3B4539-7B30-4AC3-8415-756A0931B39D}" destId="{DFCDCB3C-96D2-4E45-A9D7-595B7279035C}" srcOrd="0" destOrd="0" presId="urn:microsoft.com/office/officeart/2008/layout/VerticalCurvedList"/>
    <dgm:cxn modelId="{CC8BF68A-906B-4D9A-98A8-12BE9DAD414D}" type="presOf" srcId="{578644DA-E501-43F2-8AEA-C70D7E2C2351}" destId="{F8CB2CA7-5DA3-447A-BA5E-CECB1254BB73}" srcOrd="0" destOrd="0" presId="urn:microsoft.com/office/officeart/2008/layout/VerticalCurvedList"/>
    <dgm:cxn modelId="{2AC7C999-70D8-45D1-9149-31AEA2B84F8F}" type="presOf" srcId="{BB6A0EAA-E1D1-4477-8EA7-E96312C6A1C3}" destId="{F33F5915-E3FA-4A93-B699-C66E6188E2C4}" srcOrd="0" destOrd="0" presId="urn:microsoft.com/office/officeart/2008/layout/VerticalCurvedList"/>
    <dgm:cxn modelId="{B53543F8-7D95-4684-80D6-CE58CE7F3628}" srcId="{E18BD253-5672-49D0-9090-2F26BB88C66D}" destId="{578644DA-E501-43F2-8AEA-C70D7E2C2351}" srcOrd="0" destOrd="0" parTransId="{2E53D92D-6588-47FB-9048-01AF71FC5CC0}" sibTransId="{A6CF0455-1025-49C2-9E3D-94E4C9E4CAE8}"/>
    <dgm:cxn modelId="{F5A9DDA1-0106-4309-A501-2AD847CC3C15}" type="presParOf" srcId="{D6192600-00AE-40D8-81C3-7533C39CCFA4}" destId="{DE657423-7945-43DA-94C4-2608B343CD2D}" srcOrd="0" destOrd="0" presId="urn:microsoft.com/office/officeart/2008/layout/VerticalCurvedList"/>
    <dgm:cxn modelId="{9ACC2A0D-982A-4488-B1D1-DD8DB08CC117}" type="presParOf" srcId="{DE657423-7945-43DA-94C4-2608B343CD2D}" destId="{A0A7F3E0-9DBD-4AFE-BAA8-7ABD33DF67E5}" srcOrd="0" destOrd="0" presId="urn:microsoft.com/office/officeart/2008/layout/VerticalCurvedList"/>
    <dgm:cxn modelId="{C0764CBF-261D-45E1-AF1F-9E942AEDC22D}" type="presParOf" srcId="{A0A7F3E0-9DBD-4AFE-BAA8-7ABD33DF67E5}" destId="{0F1731A4-AEF5-4FB7-B42E-E90295622446}" srcOrd="0" destOrd="0" presId="urn:microsoft.com/office/officeart/2008/layout/VerticalCurvedList"/>
    <dgm:cxn modelId="{DBCD5B34-9564-4877-80E1-3D64E9529046}" type="presParOf" srcId="{A0A7F3E0-9DBD-4AFE-BAA8-7ABD33DF67E5}" destId="{B34B1554-7F4E-4A6F-84E3-774AF34BDB91}" srcOrd="1" destOrd="0" presId="urn:microsoft.com/office/officeart/2008/layout/VerticalCurvedList"/>
    <dgm:cxn modelId="{55321B16-E849-497D-878F-93066CAC3CD0}" type="presParOf" srcId="{A0A7F3E0-9DBD-4AFE-BAA8-7ABD33DF67E5}" destId="{A65D3AFD-70F7-42C6-8253-516D3FB188ED}" srcOrd="2" destOrd="0" presId="urn:microsoft.com/office/officeart/2008/layout/VerticalCurvedList"/>
    <dgm:cxn modelId="{71523F48-FFA9-437F-A4A1-FB2BDB86A6B7}" type="presParOf" srcId="{A0A7F3E0-9DBD-4AFE-BAA8-7ABD33DF67E5}" destId="{1ACA7C39-8C61-43BF-AD90-7D8A201CD13E}" srcOrd="3" destOrd="0" presId="urn:microsoft.com/office/officeart/2008/layout/VerticalCurvedList"/>
    <dgm:cxn modelId="{662E8DFD-AE44-4761-AED0-FA839DFF8526}" type="presParOf" srcId="{DE657423-7945-43DA-94C4-2608B343CD2D}" destId="{F8CB2CA7-5DA3-447A-BA5E-CECB1254BB73}" srcOrd="1" destOrd="0" presId="urn:microsoft.com/office/officeart/2008/layout/VerticalCurvedList"/>
    <dgm:cxn modelId="{EC2C52AD-744D-4B1A-8DE5-30298EF3669C}" type="presParOf" srcId="{DE657423-7945-43DA-94C4-2608B343CD2D}" destId="{7E682808-6116-4256-85D8-DED8DA7A3EC3}" srcOrd="2" destOrd="0" presId="urn:microsoft.com/office/officeart/2008/layout/VerticalCurvedList"/>
    <dgm:cxn modelId="{A698B5EB-FCA6-4309-996E-41B7B55C44E7}" type="presParOf" srcId="{7E682808-6116-4256-85D8-DED8DA7A3EC3}" destId="{999135B1-E005-4374-B4EA-4DBA7210A020}" srcOrd="0" destOrd="0" presId="urn:microsoft.com/office/officeart/2008/layout/VerticalCurvedList"/>
    <dgm:cxn modelId="{1C882FEF-B073-4F07-95CF-0006DAE793B4}" type="presParOf" srcId="{DE657423-7945-43DA-94C4-2608B343CD2D}" destId="{5A53B3BD-9F23-4EB7-A7CF-4BAAA228B344}" srcOrd="3" destOrd="0" presId="urn:microsoft.com/office/officeart/2008/layout/VerticalCurvedList"/>
    <dgm:cxn modelId="{FB848B10-03D2-42A1-9CBE-AA7B41978278}" type="presParOf" srcId="{DE657423-7945-43DA-94C4-2608B343CD2D}" destId="{FF2229BC-2C1A-4829-86E1-538355F0AAFA}" srcOrd="4" destOrd="0" presId="urn:microsoft.com/office/officeart/2008/layout/VerticalCurvedList"/>
    <dgm:cxn modelId="{92D3BA37-3386-46CF-AC0F-4470C850CB7B}" type="presParOf" srcId="{FF2229BC-2C1A-4829-86E1-538355F0AAFA}" destId="{9A3F248A-D2D7-4B1C-B428-4758E4E31EE8}" srcOrd="0" destOrd="0" presId="urn:microsoft.com/office/officeart/2008/layout/VerticalCurvedList"/>
    <dgm:cxn modelId="{5D8C1B35-583C-448A-A7B1-CBF710C81553}" type="presParOf" srcId="{DE657423-7945-43DA-94C4-2608B343CD2D}" destId="{F33F5915-E3FA-4A93-B699-C66E6188E2C4}" srcOrd="5" destOrd="0" presId="urn:microsoft.com/office/officeart/2008/layout/VerticalCurvedList"/>
    <dgm:cxn modelId="{8E82F0BD-53A8-408B-8264-F9C40C8ADADC}" type="presParOf" srcId="{DE657423-7945-43DA-94C4-2608B343CD2D}" destId="{B1FCE95D-CF8F-4A72-8150-7D68AD4C07E7}" srcOrd="6" destOrd="0" presId="urn:microsoft.com/office/officeart/2008/layout/VerticalCurvedList"/>
    <dgm:cxn modelId="{D7DFD97B-0395-4EFE-8064-D6EA5E5ED799}" type="presParOf" srcId="{B1FCE95D-CF8F-4A72-8150-7D68AD4C07E7}" destId="{21FF9F70-62AD-4342-ABF4-707968D41967}" srcOrd="0" destOrd="0" presId="urn:microsoft.com/office/officeart/2008/layout/VerticalCurvedList"/>
    <dgm:cxn modelId="{9EFA0F5B-4FDD-4F14-BDEC-CD39043D2082}" type="presParOf" srcId="{DE657423-7945-43DA-94C4-2608B343CD2D}" destId="{B06E3718-FE24-42DD-A4E5-94824315DD5E}" srcOrd="7" destOrd="0" presId="urn:microsoft.com/office/officeart/2008/layout/VerticalCurvedList"/>
    <dgm:cxn modelId="{AC7FA3B3-8EC3-4179-84CA-238B7599FA76}" type="presParOf" srcId="{DE657423-7945-43DA-94C4-2608B343CD2D}" destId="{12436176-1E7D-4AAD-9F3D-441AC9A21A94}" srcOrd="8" destOrd="0" presId="urn:microsoft.com/office/officeart/2008/layout/VerticalCurvedList"/>
    <dgm:cxn modelId="{5A91E54D-8B3B-4F55-9001-3F0ECA970CD5}" type="presParOf" srcId="{12436176-1E7D-4AAD-9F3D-441AC9A21A94}" destId="{77789FA2-6D5E-45FE-A2B9-028B125425EF}" srcOrd="0" destOrd="0" presId="urn:microsoft.com/office/officeart/2008/layout/VerticalCurvedList"/>
    <dgm:cxn modelId="{9A27F4A5-AA53-40BF-9F55-22BA6158CF8D}" type="presParOf" srcId="{DE657423-7945-43DA-94C4-2608B343CD2D}" destId="{DFCDCB3C-96D2-4E45-A9D7-595B7279035C}" srcOrd="9" destOrd="0" presId="urn:microsoft.com/office/officeart/2008/layout/VerticalCurvedList"/>
    <dgm:cxn modelId="{474B0280-8CD4-4060-A357-542A29F8A1D1}" type="presParOf" srcId="{DE657423-7945-43DA-94C4-2608B343CD2D}" destId="{B1D2C390-EC23-4CC8-9927-D52C8585D3CA}" srcOrd="10" destOrd="0" presId="urn:microsoft.com/office/officeart/2008/layout/VerticalCurvedList"/>
    <dgm:cxn modelId="{A759806D-A366-49ED-AAE2-82B5FD57167C}" type="presParOf" srcId="{B1D2C390-EC23-4CC8-9927-D52C8585D3CA}" destId="{43070544-1B56-486F-9B1D-AFFD4C0EE2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5425402" y="-830838"/>
          <a:ext cx="6460739" cy="64607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666109" y="479906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внесудебный порядок защиты прав клиентов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66109" y="479906"/>
        <a:ext cx="8269690" cy="959812"/>
      </dsp:txXfrm>
    </dsp:sp>
    <dsp:sp modelId="{999135B1-E005-4374-B4EA-4DBA7210A020}">
      <dsp:nvSpPr>
        <dsp:cNvPr id="0" name=""/>
        <dsp:cNvSpPr/>
      </dsp:nvSpPr>
      <dsp:spPr>
        <a:xfrm>
          <a:off x="86971" y="378789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1015001" y="1919624"/>
          <a:ext cx="7920798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всестороннее и полное исследование обстоятельств, изложенных в обращении клиента</a:t>
          </a:r>
          <a:endParaRPr lang="ru-RU" sz="2000" kern="1200" dirty="0"/>
        </a:p>
      </dsp:txBody>
      <dsp:txXfrm>
        <a:off x="1015001" y="1919624"/>
        <a:ext cx="7920798" cy="959812"/>
      </dsp:txXfrm>
    </dsp:sp>
    <dsp:sp modelId="{9A3F248A-D2D7-4B1C-B428-4758E4E31EE8}">
      <dsp:nvSpPr>
        <dsp:cNvPr id="0" name=""/>
        <dsp:cNvSpPr/>
      </dsp:nvSpPr>
      <dsp:spPr>
        <a:xfrm>
          <a:off x="415118" y="1799648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F5915-E3FA-4A93-B699-C66E6188E2C4}">
      <dsp:nvSpPr>
        <dsp:cNvPr id="0" name=""/>
        <dsp:cNvSpPr/>
      </dsp:nvSpPr>
      <dsp:spPr>
        <a:xfrm>
          <a:off x="666109" y="3359343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снижение напряженности в вопросах применения мер ПОД/ФТ</a:t>
          </a:r>
          <a:endParaRPr lang="ru-RU" sz="2000" kern="1200" dirty="0"/>
        </a:p>
      </dsp:txBody>
      <dsp:txXfrm>
        <a:off x="666109" y="3359343"/>
        <a:ext cx="8269690" cy="959812"/>
      </dsp:txXfrm>
    </dsp:sp>
    <dsp:sp modelId="{21FF9F70-62AD-4342-ABF4-707968D41967}">
      <dsp:nvSpPr>
        <dsp:cNvPr id="0" name=""/>
        <dsp:cNvSpPr/>
      </dsp:nvSpPr>
      <dsp:spPr>
        <a:xfrm>
          <a:off x="66227" y="3239366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2520473" y="-391346"/>
          <a:ext cx="3026565" cy="3026565"/>
        </a:xfrm>
        <a:prstGeom prst="blockArc">
          <a:avLst>
            <a:gd name="adj1" fmla="val 18900000"/>
            <a:gd name="adj2" fmla="val 2700000"/>
            <a:gd name="adj3" fmla="val 71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412479" y="320559"/>
          <a:ext cx="8338379" cy="6410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8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отказ от заключения договора банковского счета (вклада)</a:t>
          </a:r>
          <a:endParaRPr lang="ru-RU" sz="2000" kern="1200" dirty="0"/>
        </a:p>
      </dsp:txBody>
      <dsp:txXfrm>
        <a:off x="412479" y="320559"/>
        <a:ext cx="8338379" cy="641029"/>
      </dsp:txXfrm>
    </dsp:sp>
    <dsp:sp modelId="{999135B1-E005-4374-B4EA-4DBA7210A020}">
      <dsp:nvSpPr>
        <dsp:cNvPr id="0" name=""/>
        <dsp:cNvSpPr/>
      </dsp:nvSpPr>
      <dsp:spPr>
        <a:xfrm>
          <a:off x="25690" y="253027"/>
          <a:ext cx="801287" cy="80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412479" y="1282283"/>
          <a:ext cx="8338379" cy="6410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8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отказ от проведения операции</a:t>
          </a:r>
          <a:endParaRPr lang="ru-RU" sz="2000" kern="1200" dirty="0"/>
        </a:p>
      </dsp:txBody>
      <dsp:txXfrm>
        <a:off x="412479" y="1282283"/>
        <a:ext cx="8338379" cy="641029"/>
      </dsp:txXfrm>
    </dsp:sp>
    <dsp:sp modelId="{9A3F248A-D2D7-4B1C-B428-4758E4E31EE8}">
      <dsp:nvSpPr>
        <dsp:cNvPr id="0" name=""/>
        <dsp:cNvSpPr/>
      </dsp:nvSpPr>
      <dsp:spPr>
        <a:xfrm>
          <a:off x="11836" y="1202154"/>
          <a:ext cx="801287" cy="801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1250723" y="-213161"/>
          <a:ext cx="1634240" cy="1634240"/>
        </a:xfrm>
        <a:prstGeom prst="blockArc">
          <a:avLst>
            <a:gd name="adj1" fmla="val 18900000"/>
            <a:gd name="adj2" fmla="val 2700000"/>
            <a:gd name="adj3" fmla="val 1322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372990" y="305566"/>
          <a:ext cx="8389705" cy="5967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отказ от проведения операции</a:t>
          </a:r>
          <a:endParaRPr lang="ru-RU" sz="2000" kern="1200" dirty="0"/>
        </a:p>
      </dsp:txBody>
      <dsp:txXfrm>
        <a:off x="372990" y="305566"/>
        <a:ext cx="8389705" cy="596784"/>
      </dsp:txXfrm>
    </dsp:sp>
    <dsp:sp modelId="{999135B1-E005-4374-B4EA-4DBA7210A020}">
      <dsp:nvSpPr>
        <dsp:cNvPr id="0" name=""/>
        <dsp:cNvSpPr/>
      </dsp:nvSpPr>
      <dsp:spPr>
        <a:xfrm>
          <a:off x="12898" y="242694"/>
          <a:ext cx="745981" cy="745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5425402" y="-830838"/>
          <a:ext cx="6460739" cy="64607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666109" y="479906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предоставить документы, подтверждающие и обосновывающие законный характер операции</a:t>
          </a:r>
          <a:endParaRPr lang="ru-RU" sz="2000" kern="1200" dirty="0"/>
        </a:p>
      </dsp:txBody>
      <dsp:txXfrm>
        <a:off x="666109" y="479906"/>
        <a:ext cx="8269690" cy="959812"/>
      </dsp:txXfrm>
    </dsp:sp>
    <dsp:sp modelId="{999135B1-E005-4374-B4EA-4DBA7210A020}">
      <dsp:nvSpPr>
        <dsp:cNvPr id="0" name=""/>
        <dsp:cNvSpPr/>
      </dsp:nvSpPr>
      <dsp:spPr>
        <a:xfrm>
          <a:off x="86971" y="378789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1015001" y="1919624"/>
          <a:ext cx="7920798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предоставить документы или сведения, обосновывающие экономический смысл операции </a:t>
          </a:r>
          <a:endParaRPr lang="ru-RU" sz="2000" kern="1200" dirty="0"/>
        </a:p>
      </dsp:txBody>
      <dsp:txXfrm>
        <a:off x="1015001" y="1919624"/>
        <a:ext cx="7920798" cy="959812"/>
      </dsp:txXfrm>
    </dsp:sp>
    <dsp:sp modelId="{9A3F248A-D2D7-4B1C-B428-4758E4E31EE8}">
      <dsp:nvSpPr>
        <dsp:cNvPr id="0" name=""/>
        <dsp:cNvSpPr/>
      </dsp:nvSpPr>
      <dsp:spPr>
        <a:xfrm>
          <a:off x="415118" y="1799648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F5915-E3FA-4A93-B699-C66E6188E2C4}">
      <dsp:nvSpPr>
        <dsp:cNvPr id="0" name=""/>
        <dsp:cNvSpPr/>
      </dsp:nvSpPr>
      <dsp:spPr>
        <a:xfrm>
          <a:off x="666109" y="3359343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предоставить дополнительные пояснения относительно указанных финансовой организацией причин отказа</a:t>
          </a:r>
          <a:endParaRPr lang="ru-RU" sz="2000" kern="1200" dirty="0"/>
        </a:p>
      </dsp:txBody>
      <dsp:txXfrm>
        <a:off x="666109" y="3359343"/>
        <a:ext cx="8269690" cy="959812"/>
      </dsp:txXfrm>
    </dsp:sp>
    <dsp:sp modelId="{21FF9F70-62AD-4342-ABF4-707968D41967}">
      <dsp:nvSpPr>
        <dsp:cNvPr id="0" name=""/>
        <dsp:cNvSpPr/>
      </dsp:nvSpPr>
      <dsp:spPr>
        <a:xfrm>
          <a:off x="66227" y="3239366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5425402" y="-830838"/>
          <a:ext cx="6460739" cy="64607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666109" y="479906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срок рассмотрения 20 рабочих дней</a:t>
          </a:r>
          <a:endParaRPr lang="ru-RU" sz="2000" kern="1200" dirty="0"/>
        </a:p>
      </dsp:txBody>
      <dsp:txXfrm>
        <a:off x="666109" y="479906"/>
        <a:ext cx="8269690" cy="959812"/>
      </dsp:txXfrm>
    </dsp:sp>
    <dsp:sp modelId="{999135B1-E005-4374-B4EA-4DBA7210A020}">
      <dsp:nvSpPr>
        <dsp:cNvPr id="0" name=""/>
        <dsp:cNvSpPr/>
      </dsp:nvSpPr>
      <dsp:spPr>
        <a:xfrm>
          <a:off x="86971" y="378789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1015001" y="1919624"/>
          <a:ext cx="7920798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запрос информации от финансовой организации</a:t>
          </a:r>
          <a:endParaRPr lang="ru-RU" sz="2000" kern="1200" dirty="0"/>
        </a:p>
      </dsp:txBody>
      <dsp:txXfrm>
        <a:off x="1015001" y="1919624"/>
        <a:ext cx="7920798" cy="959812"/>
      </dsp:txXfrm>
    </dsp:sp>
    <dsp:sp modelId="{9A3F248A-D2D7-4B1C-B428-4758E4E31EE8}">
      <dsp:nvSpPr>
        <dsp:cNvPr id="0" name=""/>
        <dsp:cNvSpPr/>
      </dsp:nvSpPr>
      <dsp:spPr>
        <a:xfrm>
          <a:off x="415118" y="1799648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F5915-E3FA-4A93-B699-C66E6188E2C4}">
      <dsp:nvSpPr>
        <dsp:cNvPr id="0" name=""/>
        <dsp:cNvSpPr/>
      </dsp:nvSpPr>
      <dsp:spPr>
        <a:xfrm>
          <a:off x="666109" y="3359343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всестороннее рассмотрение доводов заявителя и сведений от финансовой организации</a:t>
          </a:r>
          <a:endParaRPr lang="ru-RU" sz="2000" kern="1200" dirty="0"/>
        </a:p>
      </dsp:txBody>
      <dsp:txXfrm>
        <a:off x="666109" y="3359343"/>
        <a:ext cx="8269690" cy="959812"/>
      </dsp:txXfrm>
    </dsp:sp>
    <dsp:sp modelId="{21FF9F70-62AD-4342-ABF4-707968D41967}">
      <dsp:nvSpPr>
        <dsp:cNvPr id="0" name=""/>
        <dsp:cNvSpPr/>
      </dsp:nvSpPr>
      <dsp:spPr>
        <a:xfrm>
          <a:off x="66227" y="3239366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5425402" y="-830838"/>
          <a:ext cx="6460739" cy="64607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666109" y="479906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прохождение заявителем первого уровня (не было обращения в финансовую организацию)</a:t>
          </a:r>
          <a:endParaRPr lang="ru-RU" sz="2000" kern="1200" dirty="0"/>
        </a:p>
      </dsp:txBody>
      <dsp:txXfrm>
        <a:off x="666109" y="479906"/>
        <a:ext cx="8269690" cy="959812"/>
      </dsp:txXfrm>
    </dsp:sp>
    <dsp:sp modelId="{999135B1-E005-4374-B4EA-4DBA7210A020}">
      <dsp:nvSpPr>
        <dsp:cNvPr id="0" name=""/>
        <dsp:cNvSpPr/>
      </dsp:nvSpPr>
      <dsp:spPr>
        <a:xfrm>
          <a:off x="86971" y="378789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1015001" y="1919624"/>
          <a:ext cx="7920798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Обращение по причине отказа в дистанционном обслуживании</a:t>
          </a:r>
          <a:endParaRPr lang="ru-RU" sz="2000" kern="1200" dirty="0"/>
        </a:p>
      </dsp:txBody>
      <dsp:txXfrm>
        <a:off x="1015001" y="1919624"/>
        <a:ext cx="7920798" cy="959812"/>
      </dsp:txXfrm>
    </dsp:sp>
    <dsp:sp modelId="{9A3F248A-D2D7-4B1C-B428-4758E4E31EE8}">
      <dsp:nvSpPr>
        <dsp:cNvPr id="0" name=""/>
        <dsp:cNvSpPr/>
      </dsp:nvSpPr>
      <dsp:spPr>
        <a:xfrm>
          <a:off x="415118" y="1799648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F5915-E3FA-4A93-B699-C66E6188E2C4}">
      <dsp:nvSpPr>
        <dsp:cNvPr id="0" name=""/>
        <dsp:cNvSpPr/>
      </dsp:nvSpPr>
      <dsp:spPr>
        <a:xfrm>
          <a:off x="666109" y="3359343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Комплект документов не соответствует Указанию Банка России 4760-У</a:t>
          </a:r>
          <a:endParaRPr lang="ru-RU" sz="2000" kern="1200" dirty="0"/>
        </a:p>
      </dsp:txBody>
      <dsp:txXfrm>
        <a:off x="666109" y="3359343"/>
        <a:ext cx="8269690" cy="959812"/>
      </dsp:txXfrm>
    </dsp:sp>
    <dsp:sp modelId="{21FF9F70-62AD-4342-ABF4-707968D41967}">
      <dsp:nvSpPr>
        <dsp:cNvPr id="0" name=""/>
        <dsp:cNvSpPr/>
      </dsp:nvSpPr>
      <dsp:spPr>
        <a:xfrm>
          <a:off x="66227" y="3239366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1554-7F4E-4A6F-84E3-774AF34BDB91}">
      <dsp:nvSpPr>
        <dsp:cNvPr id="0" name=""/>
        <dsp:cNvSpPr/>
      </dsp:nvSpPr>
      <dsp:spPr>
        <a:xfrm>
          <a:off x="-5425402" y="-830838"/>
          <a:ext cx="6460739" cy="64607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B2CA7-5DA3-447A-BA5E-CECB1254BB73}">
      <dsp:nvSpPr>
        <dsp:cNvPr id="0" name=""/>
        <dsp:cNvSpPr/>
      </dsp:nvSpPr>
      <dsp:spPr>
        <a:xfrm>
          <a:off x="666109" y="479906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</a:t>
          </a:r>
          <a:r>
            <a:rPr lang="en-US" sz="2000" kern="1200" dirty="0" smtClean="0"/>
            <a:t> </a:t>
          </a:r>
          <a:r>
            <a:rPr lang="ru-RU" sz="2000" kern="1200" dirty="0" smtClean="0"/>
            <a:t>виды решений межведомственной комиссии</a:t>
          </a:r>
          <a:endParaRPr lang="ru-RU" sz="2000" kern="1200" dirty="0"/>
        </a:p>
      </dsp:txBody>
      <dsp:txXfrm>
        <a:off x="666109" y="479906"/>
        <a:ext cx="8269690" cy="959812"/>
      </dsp:txXfrm>
    </dsp:sp>
    <dsp:sp modelId="{999135B1-E005-4374-B4EA-4DBA7210A020}">
      <dsp:nvSpPr>
        <dsp:cNvPr id="0" name=""/>
        <dsp:cNvSpPr/>
      </dsp:nvSpPr>
      <dsp:spPr>
        <a:xfrm>
          <a:off x="86971" y="378789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3B3BD-9F23-4EB7-A7CF-4BAAA228B344}">
      <dsp:nvSpPr>
        <dsp:cNvPr id="0" name=""/>
        <dsp:cNvSpPr/>
      </dsp:nvSpPr>
      <dsp:spPr>
        <a:xfrm>
          <a:off x="1015001" y="1919624"/>
          <a:ext cx="7920798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направление сообщений о решении межведомственной комиссии </a:t>
          </a:r>
          <a:endParaRPr lang="ru-RU" sz="2000" kern="1200" dirty="0"/>
        </a:p>
      </dsp:txBody>
      <dsp:txXfrm>
        <a:off x="1015001" y="1919624"/>
        <a:ext cx="7920798" cy="959812"/>
      </dsp:txXfrm>
    </dsp:sp>
    <dsp:sp modelId="{9A3F248A-D2D7-4B1C-B428-4758E4E31EE8}">
      <dsp:nvSpPr>
        <dsp:cNvPr id="0" name=""/>
        <dsp:cNvSpPr/>
      </dsp:nvSpPr>
      <dsp:spPr>
        <a:xfrm>
          <a:off x="415118" y="1799648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F5915-E3FA-4A93-B699-C66E6188E2C4}">
      <dsp:nvSpPr>
        <dsp:cNvPr id="0" name=""/>
        <dsp:cNvSpPr/>
      </dsp:nvSpPr>
      <dsp:spPr>
        <a:xfrm>
          <a:off x="666109" y="3359343"/>
          <a:ext cx="8269690" cy="959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8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способы получения сообщений</a:t>
          </a:r>
          <a:endParaRPr lang="ru-RU" sz="2000" kern="1200" dirty="0"/>
        </a:p>
      </dsp:txBody>
      <dsp:txXfrm>
        <a:off x="666109" y="3359343"/>
        <a:ext cx="8269690" cy="959812"/>
      </dsp:txXfrm>
    </dsp:sp>
    <dsp:sp modelId="{21FF9F70-62AD-4342-ABF4-707968D41967}">
      <dsp:nvSpPr>
        <dsp:cNvPr id="0" name=""/>
        <dsp:cNvSpPr/>
      </dsp:nvSpPr>
      <dsp:spPr>
        <a:xfrm>
          <a:off x="66227" y="3239366"/>
          <a:ext cx="1199765" cy="1199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1406-EBCE-47B3-9207-46BC654431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146A-1BD0-4009-974A-C02E0EF3D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8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65A330C-4897-49FF-A78D-91731BACC6D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12A22E6-12C5-4627-BEE3-D95F1D2F2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4205BAA3436B1839F64DC7833364D051FE14440D36CF6C29A8F77FFE6349BFD7FB4BE73A2357A19ABC1A788D512E7E9F4B7E2E177C94FEDJ0XDC" TargetMode="External"/><Relationship Id="rId3" Type="http://schemas.openxmlformats.org/officeDocument/2006/relationships/hyperlink" Target="consultantplus://offline/ref=BF975C3727752CDEB9DA3D4F72368A79C1752D0E6D0BF446FC75763F5916BDEBFB077D816FD0B8133E3FB49AB7B43581F3A1BB4DF266BB0526U1C" TargetMode="External"/><Relationship Id="rId7" Type="http://schemas.openxmlformats.org/officeDocument/2006/relationships/hyperlink" Target="consultantplus://offline/ref=34205BAA3436B1839F64DC7833364D051FE14440D36CF6C29A8F77FFE6349BFD7FB4BE73A2357A1AA9C1A788D512E7E9F4B7E2E177C94FEDJ0XD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34205BAA3436B1839F64DC7833364D051FE14440D36CF6C29A8F77FFE6349BFD7FB4BE73A2357A19A8C1A788D512E7E9F4B7E2E177C94FEDJ0XDC" TargetMode="External"/><Relationship Id="rId5" Type="http://schemas.openxmlformats.org/officeDocument/2006/relationships/hyperlink" Target="consultantplus://offline/ref=34205BAA3436B1839F64DC7833364D051FE84B41D369F6C29A8F77FFE6349BFD7FB4BE73A2357E18AAC1A788D512E7E9F4B7E2E177C94FEDJ0XDC" TargetMode="External"/><Relationship Id="rId4" Type="http://schemas.openxmlformats.org/officeDocument/2006/relationships/hyperlink" Target="consultantplus://offline/ref=34205BAA3436B1839F64DC7833364D051FE84B41D369F6C29A8F77FFE6349BFD7FB4BE73A73D714CFD8EA6D49347F4EAF5B7E1E068JCX3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Заявителю нужно заново обратиться в финансовую организацию с поручением провести соответствующую операцию. </a:t>
            </a:r>
          </a:p>
          <a:p>
            <a:r>
              <a:rPr lang="ru-RU" dirty="0" smtClean="0"/>
              <a:t>Важно: если за время рассмотрения первого обращения,</a:t>
            </a:r>
            <a:r>
              <a:rPr lang="ru-RU" baseline="0" dirty="0" smtClean="0"/>
              <a:t> по которому от МВК было получено положительное решение, финансовая организация обнаружила новые обстоятельства, это может быть основанием для отказа в выполнении операции. В этом случае нужно заново подавать обращение (сначала в ФО, в случае отказа – в МВК).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18D0-F487-4D62-8E4F-49D84F15C53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9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Если бизнес ведется легально, операции экономически обоснованы, то этому всегда есть подтверждающие факты. Таких подтверждений лучше сразу предоставить финансовой организации побольше. </a:t>
            </a:r>
          </a:p>
          <a:p>
            <a:r>
              <a:rPr lang="ru-RU" baseline="0" dirty="0" smtClean="0"/>
              <a:t>Если оплата налогов, коммунальных платежей, аренды и расчетов с поставщиками происходит с разных счетов, то лучше заранее проинформировать о наличии других счетов тот банк, со счета в котором идут расчеты с поставщиками.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одно перечисление в адрес однодневки способно вызвать настороженность банка к клиенту и привести к запросам документов по ведению дела и повышению уровня риска, а негативные характеристики, например, можно уточнить на сайте ФНС, проверив контрагента на массовый адрес регистрации, массового генерального директора и по другим параметрам.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проверки своей деятельности на наличие критериев или настораживающих банк факторов можно обратиться к методическим рекомендациям Банка России для банков и других финансовых организаций (есть в Консультанте, Гаранте).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18D0-F487-4D62-8E4F-49D84F15C53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5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 действия документа - 21.04.2018.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Организации, осуществляющие операции с денежными средствами или иным имуществом, обязаны документально фиксировать и представлять в уполномоченный орган сведения обо всех случаях отказа от проведения операций по основаниям, указанным в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пункте 11 настоящей статьи, в срок не позднее рабочего дня, следующего за днем принятия решения об отказе от проведения операции (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Указание Банка России от 20.07.2016 N 4077-У)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13.1. Кредитные организации обязаны документально фиксировать и представлять в уполномоченный орган сведения обо всех случаях отказа от заключения договоров и (или) расторжения договоров с клиентами по инициативе кредитной организации по основаниям,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13.2. Уполномоченный орган направляет информацию, представленную организациями, осуществляющими операции с денежными средствами или иным имуществом, в соответствии с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пунктами 13 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13.1 настоящей статьи, в Центральный банк Российской Федерации в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порядке,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сроки 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объеме, установленные уполномоченным органом по согласованию с Центральным банком Российской Федерации.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Субъекты отношений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Банк России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Росфинмониторинг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Кредитные организации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НФО (Страховые, профучастники,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микрокредитный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сектор)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При совместном упоминании – финансовые организации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состав МВК входят представители Банка России и </a:t>
            </a:r>
            <a:r>
              <a:rPr lang="ru-RU" dirty="0" err="1" smtClean="0"/>
              <a:t>Росфинмониторинга</a:t>
            </a:r>
            <a:r>
              <a:rPr lang="ru-RU" dirty="0" smtClean="0"/>
              <a:t>. МВК одна, работает в Москве, региональных</a:t>
            </a:r>
            <a:r>
              <a:rPr lang="ru-RU" baseline="0" dirty="0" smtClean="0"/>
              <a:t> подразделений нет. </a:t>
            </a:r>
          </a:p>
          <a:p>
            <a:r>
              <a:rPr lang="ru-RU" baseline="0" dirty="0" smtClean="0"/>
              <a:t>С заявителями МВК работает в заочном режиме. Очная встреча возможна в исключительных случаях по решению председателя МВК.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Альтернатива судебному рассмотрению, которое может длиться месяцами. МВК рассматривает за 20 рабочих дней и решение сразу вступает в силу и является обязательным для финансовой организации.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Отключение ДБО – это не отказ от проведения операции</a:t>
            </a:r>
            <a:r>
              <a:rPr lang="ru-RU" baseline="0" dirty="0" smtClean="0"/>
              <a:t> и не блокировка счета, это форма изменения отношений с банком, при которой поручения на проведения операций принимаются в отделении банка, иногда такое может возникать в связи с подозрением на то, что системой банк-клиент пользуются иные лица или в целях недобросовестных действий.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9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Порядок действий подробно изложен в Указании БР 4760-У и приложениях (о наборе необходимых сведений) к нему. Есть в Консультанте, Гаранте. Не пользоваться неофициальными версиями и их трактовками из</a:t>
            </a:r>
            <a:r>
              <a:rPr lang="ru-RU" baseline="0" dirty="0" smtClean="0"/>
              <a:t> интернета, много ошибок.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FE50-F0FE-4765-A65E-14069473D5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Важно! </a:t>
            </a:r>
            <a:r>
              <a:rPr lang="ru-RU" dirty="0" err="1" smtClean="0"/>
              <a:t>Двухэтапность</a:t>
            </a:r>
            <a:r>
              <a:rPr lang="ru-RU" dirty="0" smtClean="0"/>
              <a:t> подачи заявления: сначала в финансовую организацию.</a:t>
            </a:r>
            <a:r>
              <a:rPr lang="ru-RU" baseline="0" dirty="0" smtClean="0"/>
              <a:t> И только в случае сообщения о невозможности устранения оснований для отказа в проведения информации – в МВК.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18D0-F487-4D62-8E4F-49D84F15C53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7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Отключение</a:t>
            </a:r>
            <a:r>
              <a:rPr lang="ru-RU" sz="1000" baseline="0" dirty="0" smtClean="0"/>
              <a:t> банком дистанционного банковского обслуживания – это не отказ в проведении операций и не блокировка счета, операции могут проводиться при предоставлении платежных документов в банк уполномоченным лицом.</a:t>
            </a:r>
          </a:p>
          <a:p>
            <a:r>
              <a:rPr lang="ru-RU" sz="1000" baseline="0" dirty="0" smtClean="0"/>
              <a:t>Статистика: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Поступило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146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обращений адресованных МВК. Из них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физ.лиц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109 по </a:t>
            </a:r>
            <a:r>
              <a:rPr lang="ru-R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юр.лицам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По темам: 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отказ в операции; 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отключение ДБО; 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отказ от заключения договора; 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разъяснения.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этого количества обращений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принято. По двум - положительное решение в пользу клиента и 3 решения в пользу КО. </a:t>
            </a:r>
            <a:endParaRPr lang="ru-RU" sz="1000" dirty="0" smtClean="0"/>
          </a:p>
          <a:p>
            <a:r>
              <a:rPr lang="ru-R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остальным отказ  в приеме по причинам: не пройден первый уровень, не полный комплект (не соответствует Указанию 4760-У).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18D0-F487-4D62-8E4F-49D84F15C5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4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Уведомление</a:t>
            </a:r>
            <a:r>
              <a:rPr lang="ru-RU" baseline="0" dirty="0" smtClean="0"/>
              <a:t> заявителя в течение трех рабочих дней после принятия решения.</a:t>
            </a:r>
          </a:p>
          <a:p>
            <a:r>
              <a:rPr lang="ru-RU" baseline="0" dirty="0" smtClean="0"/>
              <a:t>Через интернет приемную или по почте (в зависимости от того, как заявитель подавал обращение).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18D0-F487-4D62-8E4F-49D84F15C53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7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4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8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2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5" y="1825625"/>
            <a:ext cx="449507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9" y="1208218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612F1F3-C05F-4C82-A1C7-50CE44E3B5C4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EB38-4091-4216-A77C-8B66AD616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612F1F3-C05F-4C82-A1C7-50CE44E3B5C4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EB38-4091-4216-A77C-8B66AD616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9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851415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4" y="399779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4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2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8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8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49" y="539267"/>
            <a:ext cx="1852216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600" cap="all" baseline="0" dirty="0"/>
              <a:t>Название презентации</a:t>
            </a:r>
            <a:endParaRPr lang="en-US" sz="600" cap="all" baseline="0" dirty="0"/>
          </a:p>
        </p:txBody>
      </p:sp>
      <p:pic>
        <p:nvPicPr>
          <p:cNvPr id="5" name="Picture 4" descr="CBRF-Logo_20m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533" y="4199467"/>
            <a:ext cx="7247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ПРОИСХОДИТ РЕАБИЛИТАЦИЯ БИЗНЕСА, ЕСЛИ ФИНАНСОВЫЕ ОРГАНИЗАЦИИ ОТКАЗЫВАЮТ В ПРОВЕДЕНИИ ОПЕРАЦИЙ ИЛИ В ЗАКЛЮЧЕНИИ ДОГОВОРА БАНКОВСКОГО СЧЕТА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999" y="5656704"/>
            <a:ext cx="5711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Ивлюшкин </a:t>
            </a:r>
            <a:r>
              <a:rPr lang="ru-RU" sz="1600" dirty="0" smtClean="0">
                <a:solidFill>
                  <a:schemeClr val="bg1"/>
                </a:solidFill>
              </a:rPr>
              <a:t>А.Б.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Отдел финансового мониторинга и валютного контроля 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Отделения Кемерово Сибирского ГУ Банка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0517" y="6154669"/>
            <a:ext cx="1413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6915" y="1059359"/>
            <a:ext cx="6947065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Межведомственная комиссия сообщает о решении заявителю и в финансовую организацию, отказавшую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проведении операции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6914" y="2681897"/>
            <a:ext cx="694706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Финансовая организация обязана в течение одного дня после получения информации от межведомственной комиссии направить информацию в </a:t>
            </a:r>
            <a:r>
              <a:rPr lang="ru-RU" dirty="0" err="1">
                <a:solidFill>
                  <a:schemeClr val="lt1"/>
                </a:solidFill>
              </a:rPr>
              <a:t>Росфинмониторинг</a:t>
            </a:r>
            <a:r>
              <a:rPr lang="ru-RU" dirty="0">
                <a:solidFill>
                  <a:schemeClr val="lt1"/>
                </a:solidFill>
              </a:rPr>
              <a:t> об отсутствии оснований для отказа в проведении операции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6913" y="4600643"/>
            <a:ext cx="694706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lt1"/>
                </a:solidFill>
              </a:rPr>
              <a:t>Росфинмониторинг</a:t>
            </a:r>
            <a:r>
              <a:rPr lang="ru-RU" dirty="0">
                <a:solidFill>
                  <a:schemeClr val="lt1"/>
                </a:solidFill>
              </a:rPr>
              <a:t> передает обобщенную информацию в </a:t>
            </a:r>
            <a:r>
              <a:rPr lang="en-US" dirty="0" smtClean="0">
                <a:solidFill>
                  <a:schemeClr val="lt1"/>
                </a:solidFill>
              </a:rPr>
              <a:t/>
            </a:r>
            <a:br>
              <a:rPr lang="en-US" dirty="0" smtClean="0">
                <a:solidFill>
                  <a:schemeClr val="lt1"/>
                </a:solidFill>
              </a:rPr>
            </a:br>
            <a:r>
              <a:rPr lang="ru-RU" dirty="0" smtClean="0">
                <a:solidFill>
                  <a:schemeClr val="lt1"/>
                </a:solidFill>
              </a:rPr>
              <a:t>Банк </a:t>
            </a:r>
            <a:r>
              <a:rPr lang="ru-RU" dirty="0">
                <a:solidFill>
                  <a:schemeClr val="lt1"/>
                </a:solidFill>
              </a:rPr>
              <a:t>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6915" y="5925721"/>
            <a:ext cx="694706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Банк России распространяет информацию по всем финансовым организациям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6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68" y="190859"/>
            <a:ext cx="7177097" cy="885568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Если  решение межведомственной комиссии положительное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825570" y="1993401"/>
            <a:ext cx="248308" cy="683015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812230" y="3894101"/>
            <a:ext cx="248308" cy="683015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813694" y="5246974"/>
            <a:ext cx="260183" cy="721043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0744818"/>
              </p:ext>
            </p:extLst>
          </p:nvPr>
        </p:nvGraphicFramePr>
        <p:xfrm>
          <a:off x="355178" y="1434062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195102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2" y="224780"/>
            <a:ext cx="7772400" cy="576064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Если решение межведомственной комиссии отрицательное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5" y="3428999"/>
            <a:ext cx="753036" cy="753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" y="2023961"/>
            <a:ext cx="706136" cy="706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" y="4906217"/>
            <a:ext cx="795336" cy="795336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9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22887052"/>
              </p:ext>
            </p:extLst>
          </p:nvPr>
        </p:nvGraphicFramePr>
        <p:xfrm>
          <a:off x="355178" y="1420615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6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577" y="123896"/>
            <a:ext cx="7222380" cy="74332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Общие рекомендации по снижению рисков отказов в проведении операций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0" y="3627148"/>
            <a:ext cx="402985" cy="4029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" y="4460033"/>
            <a:ext cx="492970" cy="4929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1" y="1777644"/>
            <a:ext cx="480506" cy="480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5" y="2718532"/>
            <a:ext cx="431254" cy="4312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8" y="5351669"/>
            <a:ext cx="488251" cy="488251"/>
          </a:xfrm>
          <a:prstGeom prst="rect">
            <a:avLst/>
          </a:prstGeom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22516E-5AE6-3E41-892B-DF9C9B7A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7"/>
            <a:ext cx="4723920" cy="58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792446" y="266883"/>
            <a:ext cx="7772400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Законодательные и нормативные акты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3132" y="1573702"/>
            <a:ext cx="7800975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Федеральный закон от 07.08.2001 </a:t>
            </a:r>
            <a:r>
              <a:rPr lang="ru-RU" sz="2000" b="1" dirty="0" smtClean="0">
                <a:solidFill>
                  <a:schemeClr val="accent6"/>
                </a:solidFill>
              </a:rPr>
              <a:t>№ </a:t>
            </a:r>
            <a:r>
              <a:rPr lang="ru-RU" sz="2000" b="1" dirty="0">
                <a:solidFill>
                  <a:schemeClr val="accent6"/>
                </a:solidFill>
              </a:rPr>
              <a:t>115-ФЗ</a:t>
            </a:r>
          </a:p>
          <a:p>
            <a:r>
              <a:rPr lang="ru-RU" sz="2000" b="1" dirty="0" smtClean="0">
                <a:solidFill>
                  <a:schemeClr val="accent6"/>
                </a:solidFill>
              </a:rPr>
              <a:t>«О </a:t>
            </a:r>
            <a:r>
              <a:rPr lang="ru-RU" sz="2000" b="1" dirty="0">
                <a:solidFill>
                  <a:schemeClr val="accent6"/>
                </a:solidFill>
              </a:rPr>
              <a:t>противодействии легализации (отмыванию) доходов,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полученных </a:t>
            </a:r>
            <a:r>
              <a:rPr lang="ru-RU" sz="2000" b="1" dirty="0">
                <a:solidFill>
                  <a:schemeClr val="accent6"/>
                </a:solidFill>
              </a:rPr>
              <a:t>преступным путем, и финансированию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терроризма», ч.13-13.6 статьи 7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4" y="3440602"/>
            <a:ext cx="1232998" cy="12329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2" y="1573702"/>
            <a:ext cx="1232998" cy="123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132" y="3248025"/>
            <a:ext cx="7410450" cy="2667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Указание Банка России от 30.03.2018 </a:t>
            </a:r>
            <a:r>
              <a:rPr lang="ru-RU" sz="2000" b="1" dirty="0" smtClean="0">
                <a:solidFill>
                  <a:schemeClr val="accent6"/>
                </a:solidFill>
              </a:rPr>
              <a:t>№ </a:t>
            </a:r>
            <a:r>
              <a:rPr lang="ru-RU" sz="2000" b="1" dirty="0">
                <a:solidFill>
                  <a:schemeClr val="accent6"/>
                </a:solidFill>
              </a:rPr>
              <a:t>4760-У</a:t>
            </a:r>
          </a:p>
          <a:p>
            <a:r>
              <a:rPr lang="ru-RU" sz="2000" b="1" dirty="0">
                <a:solidFill>
                  <a:schemeClr val="accent6"/>
                </a:solidFill>
              </a:rPr>
              <a:t>"О требованиях к заявлению, составе межведомственной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комиссии</a:t>
            </a:r>
            <a:r>
              <a:rPr lang="ru-RU" sz="2000" b="1" dirty="0">
                <a:solidFill>
                  <a:schemeClr val="accent6"/>
                </a:solidFill>
              </a:rPr>
              <a:t>, порядке и сроках рассмотрения межведомственной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комиссией </a:t>
            </a:r>
            <a:r>
              <a:rPr lang="ru-RU" sz="2000" b="1" dirty="0">
                <a:solidFill>
                  <a:schemeClr val="accent6"/>
                </a:solidFill>
              </a:rPr>
              <a:t>заявления и документов и (или) сведений,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представленных </a:t>
            </a:r>
            <a:r>
              <a:rPr lang="ru-RU" sz="2000" b="1" dirty="0">
                <a:solidFill>
                  <a:schemeClr val="accent6"/>
                </a:solidFill>
              </a:rPr>
              <a:t>заявителем, порядке принятия решения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по </a:t>
            </a:r>
            <a:r>
              <a:rPr lang="ru-RU" sz="2000" b="1" dirty="0">
                <a:solidFill>
                  <a:schemeClr val="accent6"/>
                </a:solidFill>
              </a:rPr>
              <a:t>результатам такого рассмотрения и порядке сообщения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межведомственной </a:t>
            </a:r>
            <a:r>
              <a:rPr lang="ru-RU" sz="2000" b="1" dirty="0">
                <a:solidFill>
                  <a:schemeClr val="accent6"/>
                </a:solidFill>
              </a:rPr>
              <a:t>комиссией о принятом решении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заявителю и </a:t>
            </a:r>
            <a:r>
              <a:rPr lang="ru-RU" sz="2000" b="1" dirty="0">
                <a:solidFill>
                  <a:schemeClr val="accent6"/>
                </a:solidFill>
              </a:rPr>
              <a:t>финансовой организации"</a:t>
            </a:r>
          </a:p>
        </p:txBody>
      </p:sp>
    </p:spTree>
    <p:extLst>
      <p:ext uri="{BB962C8B-B14F-4D97-AF65-F5344CB8AC3E}">
        <p14:creationId xmlns:p14="http://schemas.microsoft.com/office/powerpoint/2010/main" val="30356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22516E-5AE6-3E41-892B-DF9C9B7A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7"/>
            <a:ext cx="4723920" cy="58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792446" y="266883"/>
            <a:ext cx="7772400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Цели создания межведомственной комиссии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83674320"/>
              </p:ext>
            </p:extLst>
          </p:nvPr>
        </p:nvGraphicFramePr>
        <p:xfrm>
          <a:off x="355178" y="1420615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6" y="3474375"/>
            <a:ext cx="691541" cy="6915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592" y="1913762"/>
            <a:ext cx="841610" cy="841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8" y="4884919"/>
            <a:ext cx="700568" cy="70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B1C45-80E4-874D-BBEA-A22A5BE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81038" y="241926"/>
            <a:ext cx="4723920" cy="58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840883" y="285684"/>
            <a:ext cx="7772400" cy="576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685783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Кто и в каких случаях может обратиться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83" y="10344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Клиенты кредитных 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организаций</a:t>
            </a:r>
            <a:endParaRPr lang="ru-RU" sz="2800" b="1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41361868"/>
              </p:ext>
            </p:extLst>
          </p:nvPr>
        </p:nvGraphicFramePr>
        <p:xfrm>
          <a:off x="345735" y="1557659"/>
          <a:ext cx="8762696" cy="22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0883" y="4277235"/>
            <a:ext cx="581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Клиенты </a:t>
            </a:r>
            <a:r>
              <a:rPr lang="ru-RU" sz="2800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некредитных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организаций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66638572"/>
              </p:ext>
            </p:extLst>
          </p:nvPr>
        </p:nvGraphicFramePr>
        <p:xfrm>
          <a:off x="267734" y="4858324"/>
          <a:ext cx="8762696" cy="12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0" y="2881398"/>
            <a:ext cx="580448" cy="580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3" y="5197458"/>
            <a:ext cx="580448" cy="580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830" y="1903807"/>
            <a:ext cx="631444" cy="6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/>
          <p:cNvSpPr txBox="1">
            <a:spLocks/>
          </p:cNvSpPr>
          <p:nvPr/>
        </p:nvSpPr>
        <p:spPr>
          <a:xfrm>
            <a:off x="681043" y="329685"/>
            <a:ext cx="1919286" cy="5217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600" kern="1200" cap="all" baseline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1pPr>
            <a:lvl2pPr marL="133347" indent="-6667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2pPr>
            <a:lvl3pPr marL="201211" indent="-67865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3pPr>
            <a:lvl4pPr marL="267884" indent="-6667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4pPr>
            <a:lvl5pPr marL="334558" indent="-6667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/>
          <a:p>
            <a:fld id="{2EC4EB27-9ADE-42C2-9A98-47F5822B2EE7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2830" y="903541"/>
            <a:ext cx="892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Обратиться в финансовую организацию с документами и (или) сведениями об отсутствии оснований для принятия решения об отказе:</a:t>
            </a:r>
            <a:endParaRPr lang="ru-RU" sz="2400" b="1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81038" y="250393"/>
            <a:ext cx="4723920" cy="58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08992" y="302518"/>
            <a:ext cx="7772400" cy="5488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685783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Порядок действий при отказе в проведении операций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27657787"/>
              </p:ext>
            </p:extLst>
          </p:nvPr>
        </p:nvGraphicFramePr>
        <p:xfrm>
          <a:off x="189713" y="1829920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4" y="2472893"/>
            <a:ext cx="691541" cy="6915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5393893"/>
            <a:ext cx="691541" cy="6915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1" y="3898146"/>
            <a:ext cx="662608" cy="66260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2102" y="1098368"/>
            <a:ext cx="764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ru-RU" sz="2400" dirty="0" smtClean="0"/>
              <a:t>2</a:t>
            </a:r>
            <a:r>
              <a:rPr lang="en-US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олучить </a:t>
            </a:r>
            <a:r>
              <a:rPr lang="ru-RU" sz="2400" dirty="0"/>
              <a:t>от финансовой организации сообщение об устранении оснований для отказа либо о невозможности устранения соответствующих оснований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3977" y="3465177"/>
            <a:ext cx="7647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ru-RU" sz="2400" dirty="0" smtClean="0"/>
              <a:t>3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Если получено сообщение о невозможности устранения оснований для отказа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r>
              <a:rPr lang="ru-RU" sz="2400" dirty="0"/>
              <a:t>     - обратиться с заявлением в м</a:t>
            </a:r>
            <a:r>
              <a:rPr lang="ru-RU" sz="2400" dirty="0" smtClean="0"/>
              <a:t>ежведомственную </a:t>
            </a:r>
            <a:r>
              <a:rPr lang="ru-RU" sz="2400" dirty="0"/>
              <a:t>комиссию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81038" y="250393"/>
            <a:ext cx="4723920" cy="58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08992" y="302518"/>
            <a:ext cx="7772400" cy="5488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685783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Порядок действий при отказе в проведении операций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4" y="3440602"/>
            <a:ext cx="1232998" cy="1232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4" y="1098368"/>
            <a:ext cx="1238433" cy="1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53498924"/>
              </p:ext>
            </p:extLst>
          </p:nvPr>
        </p:nvGraphicFramePr>
        <p:xfrm>
          <a:off x="355178" y="1420615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8" y="4964509"/>
            <a:ext cx="691541" cy="69154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6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92" y="215392"/>
            <a:ext cx="6960296" cy="576064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Порядок рассмотрения обращений в межведомственной комиссии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5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6664" r="11067" b="16775"/>
          <a:stretch/>
        </p:blipFill>
        <p:spPr bwMode="auto">
          <a:xfrm>
            <a:off x="716129" y="2054205"/>
            <a:ext cx="609235" cy="5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" y="3451960"/>
            <a:ext cx="859672" cy="8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6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40" y="90489"/>
            <a:ext cx="8828946" cy="885568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Причины отказа от рассмотрения обращения в межведомственной комиссии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7845383"/>
              </p:ext>
            </p:extLst>
          </p:nvPr>
        </p:nvGraphicFramePr>
        <p:xfrm>
          <a:off x="355178" y="1420615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1" y="3339367"/>
            <a:ext cx="896191" cy="896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4" y="4835859"/>
            <a:ext cx="825353" cy="8253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7" y="1969894"/>
            <a:ext cx="793410" cy="7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3A1621-E55C-BA4F-85D4-F12DAFA96ECF}"/>
              </a:ext>
            </a:extLst>
          </p:cNvPr>
          <p:cNvSpPr/>
          <p:nvPr/>
        </p:nvSpPr>
        <p:spPr>
          <a:xfrm flipV="1">
            <a:off x="675741" y="221996"/>
            <a:ext cx="4723920" cy="62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529" y="285582"/>
            <a:ext cx="7772400" cy="57606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Принятие решения и уведомление заявителя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1412" y="844551"/>
            <a:ext cx="92421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0786700"/>
              </p:ext>
            </p:extLst>
          </p:nvPr>
        </p:nvGraphicFramePr>
        <p:xfrm>
          <a:off x="355178" y="1420615"/>
          <a:ext cx="9002027" cy="47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6" y="3474375"/>
            <a:ext cx="691541" cy="691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592" y="1913762"/>
            <a:ext cx="841610" cy="841610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7734" y="399779"/>
            <a:ext cx="390193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" y="4854507"/>
            <a:ext cx="847046" cy="8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958406292FA84CBB73275E1FBEB0D5" ma:contentTypeVersion="0" ma:contentTypeDescription="Создание документа." ma:contentTypeScope="" ma:versionID="060d760653f0f6843f916e6699cc94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78ABD8-5295-4616-B6BE-5B81D71A7D7B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6445C53-243E-4050-BDF1-5FAF4BC60FA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B6F6FD-F14D-4D29-8EFA-DA1125EA8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</TotalTime>
  <Words>1273</Words>
  <Application>Microsoft Office PowerPoint</Application>
  <PresentationFormat>Лист A4 (210x297 мм)</PresentationFormat>
  <Paragraphs>132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CBRF Terracotta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рассмотрения обращений в межведомственной комиссии</vt:lpstr>
      <vt:lpstr>Причины отказа от рассмотрения обращения в межведомственной комиссии</vt:lpstr>
      <vt:lpstr>Принятие решения и уведомление заявителя</vt:lpstr>
      <vt:lpstr>Если  решение межведомственной комиссии положительное </vt:lpstr>
      <vt:lpstr>Если решение межведомственной комиссии отрицательное</vt:lpstr>
      <vt:lpstr>Общие рекомендации по снижению рисков отказов в проведении операций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</dc:creator>
  <cp:lastModifiedBy>Климова Елена Николаевна</cp:lastModifiedBy>
  <cp:revision>310</cp:revision>
  <cp:lastPrinted>2019-02-26T08:46:57Z</cp:lastPrinted>
  <dcterms:created xsi:type="dcterms:W3CDTF">2015-05-29T06:16:23Z</dcterms:created>
  <dcterms:modified xsi:type="dcterms:W3CDTF">2019-02-26T08:47:04Z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0x01010068958406292FA84CBB73275E1FBEB0D5</vt:lpwstr>
  </property>
</Properties>
</file>